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75" r:id="rId2"/>
    <p:sldId id="303" r:id="rId3"/>
    <p:sldId id="302" r:id="rId4"/>
    <p:sldId id="304" r:id="rId5"/>
    <p:sldId id="327" r:id="rId6"/>
    <p:sldId id="305" r:id="rId7"/>
    <p:sldId id="306" r:id="rId8"/>
    <p:sldId id="307" r:id="rId9"/>
    <p:sldId id="308" r:id="rId10"/>
    <p:sldId id="309" r:id="rId11"/>
    <p:sldId id="368" r:id="rId12"/>
    <p:sldId id="311" r:id="rId13"/>
    <p:sldId id="370" r:id="rId14"/>
    <p:sldId id="369" r:id="rId15"/>
    <p:sldId id="312" r:id="rId16"/>
    <p:sldId id="313" r:id="rId17"/>
    <p:sldId id="314" r:id="rId18"/>
    <p:sldId id="317" r:id="rId19"/>
    <p:sldId id="320" r:id="rId20"/>
    <p:sldId id="329" r:id="rId21"/>
    <p:sldId id="330" r:id="rId22"/>
    <p:sldId id="331" r:id="rId23"/>
    <p:sldId id="332" r:id="rId24"/>
    <p:sldId id="333" r:id="rId25"/>
    <p:sldId id="334" r:id="rId26"/>
    <p:sldId id="335" r:id="rId27"/>
    <p:sldId id="336" r:id="rId28"/>
    <p:sldId id="337" r:id="rId29"/>
    <p:sldId id="339" r:id="rId30"/>
    <p:sldId id="340" r:id="rId31"/>
    <p:sldId id="341" r:id="rId32"/>
    <p:sldId id="342" r:id="rId33"/>
    <p:sldId id="345" r:id="rId34"/>
    <p:sldId id="346" r:id="rId35"/>
    <p:sldId id="348" r:id="rId36"/>
    <p:sldId id="349" r:id="rId37"/>
    <p:sldId id="350" r:id="rId38"/>
    <p:sldId id="351" r:id="rId39"/>
    <p:sldId id="365" r:id="rId40"/>
    <p:sldId id="366" r:id="rId4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2" d="100"/>
          <a:sy n="32" d="100"/>
        </p:scale>
        <p:origin x="806"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FA340C46-8B58-45C6-B1D9-4603E390F967}" type="datetimeFigureOut">
              <a:rPr lang="en-CA" smtClean="0"/>
              <a:t>2024-02-26</a:t>
            </a:fld>
            <a:endParaRPr lang="en-CA"/>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052208C-D4B4-4874-89A1-C97A7AD8EF8E}" type="slidenum">
              <a:rPr lang="en-CA" smtClean="0"/>
              <a:t>‹#›</a:t>
            </a:fld>
            <a:endParaRPr lang="en-CA"/>
          </a:p>
        </p:txBody>
      </p:sp>
    </p:spTree>
    <p:extLst>
      <p:ext uri="{BB962C8B-B14F-4D97-AF65-F5344CB8AC3E}">
        <p14:creationId xmlns:p14="http://schemas.microsoft.com/office/powerpoint/2010/main" val="128257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BD384E-CB59-FB4D-8B9F-A562BB7BFA4D}" type="slidenum">
              <a:rPr lang="en-US" smtClean="0"/>
              <a:t>1</a:t>
            </a:fld>
            <a:endParaRPr lang="en-US"/>
          </a:p>
        </p:txBody>
      </p:sp>
    </p:spTree>
    <p:extLst>
      <p:ext uri="{BB962C8B-B14F-4D97-AF65-F5344CB8AC3E}">
        <p14:creationId xmlns:p14="http://schemas.microsoft.com/office/powerpoint/2010/main" val="13105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F397C90-9508-414C-881E-6438185BA03B}" type="slidenum">
              <a:rPr lang="en-US"/>
              <a:pPr/>
              <a:t>13</a:t>
            </a:fld>
            <a:endParaRPr lang="en-US"/>
          </a:p>
        </p:txBody>
      </p:sp>
      <p:sp>
        <p:nvSpPr>
          <p:cNvPr id="65537"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73605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CE712FD-A273-4A92-8261-2E08C36F031E}" type="slidenum">
              <a:rPr lang="en-US"/>
              <a:pPr/>
              <a:t>15</a:t>
            </a:fld>
            <a:endParaRPr lang="en-US"/>
          </a:p>
        </p:txBody>
      </p:sp>
      <p:sp>
        <p:nvSpPr>
          <p:cNvPr id="66561"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075552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C72CB1F-20CA-4E0D-A7C6-B2A836215B99}" type="slidenum">
              <a:rPr lang="en-US"/>
              <a:pPr/>
              <a:t>16</a:t>
            </a:fld>
            <a:endParaRPr lang="en-US"/>
          </a:p>
        </p:txBody>
      </p:sp>
      <p:sp>
        <p:nvSpPr>
          <p:cNvPr id="67585"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88393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8CC23205-9863-4072-B19A-8E196F84B09C}" type="slidenum">
              <a:rPr lang="en-US"/>
              <a:pPr/>
              <a:t>17</a:t>
            </a:fld>
            <a:endParaRPr lang="en-US"/>
          </a:p>
        </p:txBody>
      </p:sp>
      <p:sp>
        <p:nvSpPr>
          <p:cNvPr id="68609"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67705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063A5F7C-EA3E-41F9-BAB2-3A3785F1EA66}" type="slidenum">
              <a:rPr lang="en-US"/>
              <a:pPr/>
              <a:t>18</a:t>
            </a:fld>
            <a:endParaRPr lang="en-US"/>
          </a:p>
        </p:txBody>
      </p:sp>
      <p:sp>
        <p:nvSpPr>
          <p:cNvPr id="71681"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48996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A38A575A-9799-405C-B1FB-77F13F4A60BA}" type="slidenum">
              <a:rPr lang="en-US"/>
              <a:pPr/>
              <a:t>19</a:t>
            </a:fld>
            <a:endParaRPr lang="en-US"/>
          </a:p>
        </p:txBody>
      </p:sp>
      <p:sp>
        <p:nvSpPr>
          <p:cNvPr id="74753"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18010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10407B50-0425-4680-B095-81635D185417}" type="slidenum">
              <a:rPr lang="en-US"/>
              <a:pPr/>
              <a:t>4</a:t>
            </a:fld>
            <a:endParaRPr lang="en-US"/>
          </a:p>
        </p:txBody>
      </p:sp>
      <p:sp>
        <p:nvSpPr>
          <p:cNvPr id="58369"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467559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ED431F6-E837-4533-93CA-FF9BD99EE93C}" type="slidenum">
              <a:rPr lang="en-US"/>
              <a:pPr/>
              <a:t>6</a:t>
            </a:fld>
            <a:endParaRPr lang="en-US"/>
          </a:p>
        </p:txBody>
      </p:sp>
      <p:sp>
        <p:nvSpPr>
          <p:cNvPr id="59393"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7043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9EF57AE-89A6-43CA-9B03-C1C0C7434F49}" type="slidenum">
              <a:rPr lang="en-US"/>
              <a:pPr/>
              <a:t>7</a:t>
            </a:fld>
            <a:endParaRPr lang="en-US"/>
          </a:p>
        </p:txBody>
      </p:sp>
      <p:sp>
        <p:nvSpPr>
          <p:cNvPr id="60417"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8224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96A5BAC3-EFD3-48F8-B8FD-498DE67518A6}" type="slidenum">
              <a:rPr lang="en-US"/>
              <a:pPr/>
              <a:t>8</a:t>
            </a:fld>
            <a:endParaRPr lang="en-US"/>
          </a:p>
        </p:txBody>
      </p:sp>
      <p:sp>
        <p:nvSpPr>
          <p:cNvPr id="61441"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809037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E639C0D7-0081-491E-8D64-6EB20AC20200}" type="slidenum">
              <a:rPr lang="en-US"/>
              <a:pPr/>
              <a:t>9</a:t>
            </a:fld>
            <a:endParaRPr lang="en-US"/>
          </a:p>
        </p:txBody>
      </p:sp>
      <p:sp>
        <p:nvSpPr>
          <p:cNvPr id="62465"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20972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5A1D300-720A-446F-833E-2D1AED4734B4}" type="slidenum">
              <a:rPr lang="en-US"/>
              <a:pPr/>
              <a:t>10</a:t>
            </a:fld>
            <a:endParaRPr lang="en-US"/>
          </a:p>
        </p:txBody>
      </p:sp>
      <p:sp>
        <p:nvSpPr>
          <p:cNvPr id="63489"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66251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65A1D300-720A-446F-833E-2D1AED4734B4}" type="slidenum">
              <a:rPr lang="en-US"/>
              <a:pPr/>
              <a:t>11</a:t>
            </a:fld>
            <a:endParaRPr lang="en-US"/>
          </a:p>
        </p:txBody>
      </p:sp>
      <p:sp>
        <p:nvSpPr>
          <p:cNvPr id="63489"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82146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ln/>
        </p:spPr>
        <p:txBody>
          <a:bodyPr/>
          <a:lstStyle/>
          <a:p>
            <a:fld id="{7F397C90-9508-414C-881E-6438185BA03B}" type="slidenum">
              <a:rPr lang="en-US"/>
              <a:pPr/>
              <a:t>12</a:t>
            </a:fld>
            <a:endParaRPr lang="en-US"/>
          </a:p>
        </p:txBody>
      </p:sp>
      <p:sp>
        <p:nvSpPr>
          <p:cNvPr id="65537" name="Rectangle 1"/>
          <p:cNvSpPr txBox="1">
            <a:spLocks noGrp="1" noRot="1" noChangeAspect="1" noChangeArrowheads="1"/>
          </p:cNvSpPr>
          <p:nvPr>
            <p:ph type="sldImg"/>
          </p:nvPr>
        </p:nvSpPr>
        <p:spPr bwMode="auto">
          <a:xfrm>
            <a:off x="685800" y="1143000"/>
            <a:ext cx="5486400" cy="30861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76148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63AE5FBE-9C3E-AC44-9F57-34DFAAF99DAB}"/>
              </a:ext>
            </a:extLst>
          </p:cNvPr>
          <p:cNvSpPr>
            <a:spLocks noGrp="1"/>
          </p:cNvSpPr>
          <p:nvPr>
            <p:ph type="pic" sz="quarter" idx="10"/>
          </p:nvPr>
        </p:nvSpPr>
        <p:spPr>
          <a:xfrm>
            <a:off x="0" y="0"/>
            <a:ext cx="18288000" cy="10287000"/>
          </a:xfrm>
          <a:prstGeom prst="rect">
            <a:avLst/>
          </a:prstGeom>
        </p:spPr>
        <p:txBody>
          <a:bodyPr/>
          <a:lstStyle/>
          <a:p>
            <a:endParaRPr lang="en-US"/>
          </a:p>
        </p:txBody>
      </p:sp>
      <p:sp>
        <p:nvSpPr>
          <p:cNvPr id="2" name="Title 1">
            <a:extLst>
              <a:ext uri="{FF2B5EF4-FFF2-40B4-BE49-F238E27FC236}">
                <a16:creationId xmlns="" xmlns:a16="http://schemas.microsoft.com/office/drawing/2014/main" id="{85D35D22-2410-EA48-B503-2726E93CE58F}"/>
              </a:ext>
            </a:extLst>
          </p:cNvPr>
          <p:cNvSpPr>
            <a:spLocks noGrp="1"/>
          </p:cNvSpPr>
          <p:nvPr>
            <p:ph type="title"/>
          </p:nvPr>
        </p:nvSpPr>
        <p:spPr>
          <a:xfrm>
            <a:off x="1257300" y="4149328"/>
            <a:ext cx="15773400" cy="1988345"/>
          </a:xfrm>
          <a:prstGeom prst="rect">
            <a:avLst/>
          </a:prstGeo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8847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547688"/>
            <a:ext cx="15773400" cy="1988345"/>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1257300" y="2738438"/>
            <a:ext cx="15773400" cy="6527007"/>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1257300" y="9534526"/>
            <a:ext cx="4114800" cy="547688"/>
          </a:xfrm>
          <a:prstGeom prst="rect">
            <a:avLst/>
          </a:prstGeom>
        </p:spPr>
        <p:txBody>
          <a:bodyPr/>
          <a:lstStyle/>
          <a:p>
            <a:fld id="{939FA104-88B2-42C9-894C-B62F41AB2982}" type="datetimeFigureOut">
              <a:rPr lang="en-GB" smtClean="0"/>
              <a:t>26/02/2024</a:t>
            </a:fld>
            <a:endParaRPr lang="en-GB"/>
          </a:p>
        </p:txBody>
      </p:sp>
      <p:sp>
        <p:nvSpPr>
          <p:cNvPr id="5" name="Footer Placeholder 4"/>
          <p:cNvSpPr>
            <a:spLocks noGrp="1"/>
          </p:cNvSpPr>
          <p:nvPr>
            <p:ph type="ftr" sz="quarter" idx="11"/>
          </p:nvPr>
        </p:nvSpPr>
        <p:spPr>
          <a:xfrm>
            <a:off x="6057900" y="9534526"/>
            <a:ext cx="6172200" cy="547688"/>
          </a:xfrm>
          <a:prstGeom prst="rect">
            <a:avLst/>
          </a:prstGeom>
        </p:spPr>
        <p:txBody>
          <a:bodyPr/>
          <a:lstStyle/>
          <a:p>
            <a:endParaRPr lang="en-GB"/>
          </a:p>
        </p:txBody>
      </p:sp>
      <p:sp>
        <p:nvSpPr>
          <p:cNvPr id="6" name="Slide Number Placeholder 5"/>
          <p:cNvSpPr>
            <a:spLocks noGrp="1"/>
          </p:cNvSpPr>
          <p:nvPr>
            <p:ph type="sldNum" sz="quarter" idx="12"/>
          </p:nvPr>
        </p:nvSpPr>
        <p:spPr>
          <a:xfrm>
            <a:off x="12915900" y="9534526"/>
            <a:ext cx="4114800" cy="547688"/>
          </a:xfrm>
          <a:prstGeom prst="rect">
            <a:avLst/>
          </a:prstGeom>
        </p:spPr>
        <p:txBody>
          <a:bodyPr/>
          <a:lstStyle/>
          <a:p>
            <a:fld id="{B17DA20A-B343-421D-AC7D-387CDE263D2A}" type="slidenum">
              <a:rPr lang="en-GB" smtClean="0"/>
              <a:t>‹#›</a:t>
            </a:fld>
            <a:endParaRPr lang="en-GB"/>
          </a:p>
        </p:txBody>
      </p:sp>
    </p:spTree>
    <p:extLst>
      <p:ext uri="{BB962C8B-B14F-4D97-AF65-F5344CB8AC3E}">
        <p14:creationId xmlns:p14="http://schemas.microsoft.com/office/powerpoint/2010/main" val="1158102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building, grass, track. Image of Portico">
            <a:extLst>
              <a:ext uri="{FF2B5EF4-FFF2-40B4-BE49-F238E27FC236}">
                <a16:creationId xmlns="" xmlns:a16="http://schemas.microsoft.com/office/drawing/2014/main" id="{AA901C16-9C31-8346-8E32-47C78AE6CE39}"/>
              </a:ext>
            </a:extLst>
          </p:cNvPr>
          <p:cNvPicPr>
            <a:picLocks noGrp="1" noChangeAspect="1"/>
          </p:cNvPicPr>
          <p:nvPr>
            <p:ph type="pic" sz="quarter" idx="10"/>
          </p:nvPr>
        </p:nvPicPr>
        <p:blipFill rotWithShape="1">
          <a:blip r:embed="rId3"/>
          <a:srcRect b="15626"/>
          <a:stretch/>
        </p:blipFill>
        <p:spPr>
          <a:xfrm>
            <a:off x="0" y="0"/>
            <a:ext cx="18288000" cy="10287000"/>
          </a:xfrm>
        </p:spPr>
      </p:pic>
      <p:sp>
        <p:nvSpPr>
          <p:cNvPr id="2" name="Title 1">
            <a:extLst>
              <a:ext uri="{FF2B5EF4-FFF2-40B4-BE49-F238E27FC236}">
                <a16:creationId xmlns="" xmlns:a16="http://schemas.microsoft.com/office/drawing/2014/main" id="{C95CF6C4-77BF-D54A-9F9E-8DE37222386B}"/>
              </a:ext>
            </a:extLst>
          </p:cNvPr>
          <p:cNvSpPr>
            <a:spLocks noGrp="1"/>
          </p:cNvSpPr>
          <p:nvPr>
            <p:ph type="title"/>
          </p:nvPr>
        </p:nvSpPr>
        <p:spPr>
          <a:xfrm>
            <a:off x="1257300" y="2159779"/>
            <a:ext cx="9029700" cy="1988345"/>
          </a:xfrm>
        </p:spPr>
        <p:txBody>
          <a:bodyPr>
            <a:normAutofit/>
          </a:bodyPr>
          <a:lstStyle/>
          <a:p>
            <a:pPr algn="l"/>
            <a:r>
              <a:rPr lang="en-US" sz="6000" dirty="0">
                <a:solidFill>
                  <a:schemeClr val="bg1"/>
                </a:solidFill>
                <a:latin typeface="Arial" panose="020B0604020202020204" pitchFamily="34" charset="0"/>
                <a:cs typeface="Arial" panose="020B0604020202020204" pitchFamily="34" charset="0"/>
              </a:rPr>
              <a:t>Welcome</a:t>
            </a:r>
          </a:p>
        </p:txBody>
      </p:sp>
      <p:pic>
        <p:nvPicPr>
          <p:cNvPr id="6" name="Picture 5" descr="U of G cornerstone white with improve life.">
            <a:extLst>
              <a:ext uri="{FF2B5EF4-FFF2-40B4-BE49-F238E27FC236}">
                <a16:creationId xmlns="" xmlns:a16="http://schemas.microsoft.com/office/drawing/2014/main" id="{1C5245A5-E392-6D41-916B-18A4BE684ED7}"/>
              </a:ext>
            </a:extLst>
          </p:cNvPr>
          <p:cNvPicPr>
            <a:picLocks noChangeAspect="1"/>
          </p:cNvPicPr>
          <p:nvPr/>
        </p:nvPicPr>
        <p:blipFill>
          <a:blip r:embed="rId4"/>
          <a:stretch>
            <a:fillRect/>
          </a:stretch>
        </p:blipFill>
        <p:spPr>
          <a:xfrm>
            <a:off x="-2" y="8296246"/>
            <a:ext cx="3064215" cy="1634918"/>
          </a:xfrm>
          <a:prstGeom prst="rect">
            <a:avLst/>
          </a:prstGeom>
        </p:spPr>
      </p:pic>
    </p:spTree>
    <p:extLst>
      <p:ext uri="{BB962C8B-B14F-4D97-AF65-F5344CB8AC3E}">
        <p14:creationId xmlns:p14="http://schemas.microsoft.com/office/powerpoint/2010/main" val="32754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257136" y="2247900"/>
            <a:ext cx="16557057" cy="762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1pPr>
            <a:lvl2pPr marL="6858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9pPr>
          </a:lstStyle>
          <a:p>
            <a:pPr marL="890588" indent="-890588" algn="just">
              <a:lnSpc>
                <a:spcPct val="80000"/>
              </a:lnSpc>
              <a:spcBef>
                <a:spcPts val="1519"/>
              </a:spcBef>
              <a:buClr>
                <a:schemeClr val="accent2">
                  <a:lumMod val="50000"/>
                </a:schemeClr>
              </a:buClr>
              <a:buFont typeface="Wingdings" panose="05000000000000000000" pitchFamily="2" charset="2"/>
              <a:buChar char="q"/>
            </a:pPr>
            <a:r>
              <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Generate good research </a:t>
            </a: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questions</a:t>
            </a:r>
          </a:p>
          <a:p>
            <a:pPr marL="890588" indent="-890588" algn="just">
              <a:lnSpc>
                <a:spcPct val="80000"/>
              </a:lnSpc>
              <a:spcBef>
                <a:spcPts val="1519"/>
              </a:spcBef>
              <a:buClr>
                <a:schemeClr val="accent2">
                  <a:lumMod val="50000"/>
                </a:schemeClr>
              </a:buClr>
              <a:buFont typeface="Wingdings" panose="05000000000000000000" pitchFamily="2" charset="2"/>
              <a:buChar char="q"/>
            </a:pPr>
            <a:endParaRPr lang="en-US" sz="105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 </a:t>
            </a:r>
            <a:r>
              <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restructuring: You may need to make new variables from the existing </a:t>
            </a: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ones.</a:t>
            </a:r>
          </a:p>
          <a:p>
            <a:pPr marL="890588" indent="-890588" algn="just">
              <a:lnSpc>
                <a:spcPct val="80000"/>
              </a:lnSpc>
              <a:spcBef>
                <a:spcPts val="1519"/>
              </a:spcBef>
              <a:buClr>
                <a:schemeClr val="accent2">
                  <a:lumMod val="50000"/>
                </a:schemeClr>
              </a:buClr>
              <a:buFont typeface="Wingdings" panose="05000000000000000000" pitchFamily="2" charset="2"/>
              <a:buChar char="q"/>
            </a:pPr>
            <a:endParaRPr lang="en-US" sz="9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Instead </a:t>
            </a:r>
            <a:r>
              <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of using two variables, obtaining rates or percentages of </a:t>
            </a: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them</a:t>
            </a:r>
          </a:p>
          <a:p>
            <a:pPr marL="890588" indent="-890588" algn="just">
              <a:lnSpc>
                <a:spcPct val="80000"/>
              </a:lnSpc>
              <a:spcBef>
                <a:spcPts val="1519"/>
              </a:spcBef>
              <a:buClr>
                <a:schemeClr val="accent2">
                  <a:lumMod val="50000"/>
                </a:schemeClr>
              </a:buClr>
              <a:buFont typeface="Wingdings" panose="05000000000000000000" pitchFamily="2" charset="2"/>
              <a:buChar char="q"/>
            </a:pPr>
            <a:endParaRPr lang="en-US" sz="1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Creating </a:t>
            </a:r>
            <a:r>
              <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dummy variables for categorical </a:t>
            </a: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variables</a:t>
            </a:r>
          </a:p>
          <a:p>
            <a:pPr marL="890588" indent="-890588" algn="just">
              <a:lnSpc>
                <a:spcPct val="80000"/>
              </a:lnSpc>
              <a:spcBef>
                <a:spcPts val="1519"/>
              </a:spcBef>
              <a:buClr>
                <a:schemeClr val="accent2">
                  <a:lumMod val="50000"/>
                </a:schemeClr>
              </a:buClr>
              <a:buFont typeface="Wingdings" panose="05000000000000000000" pitchFamily="2" charset="2"/>
              <a:buChar char="q"/>
            </a:pPr>
            <a:endParaRPr lang="en-US" sz="9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Based </a:t>
            </a:r>
            <a:r>
              <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on the research questions, use appropriate graphical tools and obtain descriptive statistics. Try to understand the data structure, relationships, anomalies, unexpected </a:t>
            </a:r>
            <a:r>
              <a:rPr lang="en-US"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behaviors.</a:t>
            </a:r>
          </a:p>
          <a:p>
            <a:pPr algn="just">
              <a:lnSpc>
                <a:spcPct val="80000"/>
              </a:lnSpc>
              <a:spcBef>
                <a:spcPts val="1519"/>
              </a:spcBef>
            </a:pPr>
            <a:endPar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80000"/>
              </a:lnSpc>
              <a:spcBef>
                <a:spcPts val="1519"/>
              </a:spcBef>
            </a:pPr>
            <a:endParaRPr lang="en-US" sz="4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219"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B6F68F41-46E7-4626-94A2-20FB2A4BE4B7}" type="slidenum">
              <a:rPr lang="en-US">
                <a:solidFill>
                  <a:srgbClr val="898989"/>
                </a:solidFill>
              </a:rPr>
              <a:pPr algn="r" eaLnBrk="1" hangingPunct="1">
                <a:buClrTx/>
                <a:buFontTx/>
                <a:buNone/>
              </a:pPr>
              <a:t>10</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876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Steps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195675815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219200" y="2247900"/>
            <a:ext cx="16557057" cy="7833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1pPr>
            <a:lvl2pPr marL="6858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a:solidFill>
                  <a:srgbClr val="000000"/>
                </a:solidFill>
                <a:latin typeface="Calibri" panose="020F0502020204030204" pitchFamily="34" charset="0"/>
                <a:ea typeface="Noto Sans CJK SC" charset="0"/>
                <a:cs typeface="Noto Sans CJK SC" charset="0"/>
              </a:defRPr>
            </a:lvl9pPr>
          </a:lstStyle>
          <a:p>
            <a:pPr marL="890588" indent="-890588">
              <a:spcBef>
                <a:spcPts val="1519"/>
              </a:spcBef>
              <a:buClr>
                <a:schemeClr val="accent2">
                  <a:lumMod val="50000"/>
                </a:schemeClr>
              </a:buClr>
              <a:buFont typeface="Wingdings" panose="05000000000000000000" pitchFamily="2" charset="2"/>
              <a:buChar char="q"/>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Try to identify confounding variables, interaction relations and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multi-</a:t>
            </a:r>
            <a:r>
              <a:rPr lang="en-US"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collinearity</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if any</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marL="890588" indent="-890588">
              <a:lnSpc>
                <a:spcPct val="80000"/>
              </a:lnSpc>
              <a:spcBef>
                <a:spcPts val="1519"/>
              </a:spcBef>
              <a:buClr>
                <a:schemeClr val="accent2">
                  <a:lumMod val="50000"/>
                </a:schemeClr>
              </a:buClr>
              <a:buFont typeface="Wingdings" panose="05000000000000000000" pitchFamily="2" charset="2"/>
              <a:buChar char="q"/>
            </a:pPr>
            <a:endParaRPr lang="en-US"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Handle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missing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observations</a:t>
            </a:r>
          </a:p>
          <a:p>
            <a:pPr marL="890588" indent="-890588">
              <a:lnSpc>
                <a:spcPct val="80000"/>
              </a:lnSpc>
              <a:spcBef>
                <a:spcPts val="1519"/>
              </a:spcBef>
              <a:buClr>
                <a:schemeClr val="accent2">
                  <a:lumMod val="50000"/>
                </a:schemeClr>
              </a:buClr>
              <a:buFont typeface="Wingdings" panose="05000000000000000000" pitchFamily="2" charset="2"/>
              <a:buChar char="q"/>
            </a:pPr>
            <a:endParaRPr lang="en-US" sz="1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Decide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on the need of transformation (on response and/or explanatory variables</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marL="890588" indent="-890588">
              <a:lnSpc>
                <a:spcPct val="80000"/>
              </a:lnSpc>
              <a:spcBef>
                <a:spcPts val="1519"/>
              </a:spcBef>
              <a:buClr>
                <a:schemeClr val="accent2">
                  <a:lumMod val="50000"/>
                </a:schemeClr>
              </a:buClr>
              <a:buFont typeface="Wingdings" panose="05000000000000000000" pitchFamily="2" charset="2"/>
              <a:buChar char="q"/>
            </a:pPr>
            <a:endParaRPr lang="en-US" sz="1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8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Decide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on the hypothesis based on your research questions</a:t>
            </a:r>
          </a:p>
          <a:p>
            <a:pPr marL="890588" indent="-890588">
              <a:lnSpc>
                <a:spcPct val="90000"/>
              </a:lnSpc>
              <a:spcBef>
                <a:spcPts val="1519"/>
              </a:spcBef>
              <a:buClr>
                <a:schemeClr val="accent2">
                  <a:lumMod val="50000"/>
                </a:schemeClr>
              </a:buClr>
              <a:buFont typeface="Wingdings" panose="05000000000000000000" pitchFamily="2" charset="2"/>
              <a:buChar char="q"/>
            </a:pPr>
            <a:endParaRPr lang="en-US" sz="14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Confirmatory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 Analysis: Verify the hypothesis by statistical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analysis</a:t>
            </a:r>
            <a:endPar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90000"/>
              </a:lnSpc>
              <a:spcBef>
                <a:spcPts val="1519"/>
              </a:spcBef>
              <a:buClr>
                <a:schemeClr val="accent2">
                  <a:lumMod val="50000"/>
                </a:schemeClr>
              </a:buClr>
              <a:buFont typeface="Wingdings" panose="05000000000000000000" pitchFamily="2" charset="2"/>
              <a:buChar char="q"/>
            </a:pPr>
            <a:endParaRPr lang="en-US" sz="120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Get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conclusions and present your results nicely.</a:t>
            </a:r>
          </a:p>
          <a:p>
            <a:pPr>
              <a:lnSpc>
                <a:spcPct val="80000"/>
              </a:lnSpc>
              <a:spcBef>
                <a:spcPts val="1519"/>
              </a:spcBef>
            </a:pPr>
            <a:endPar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219"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B6F68F41-46E7-4626-94A2-20FB2A4BE4B7}" type="slidenum">
              <a:rPr lang="en-US">
                <a:solidFill>
                  <a:srgbClr val="898989"/>
                </a:solidFill>
              </a:rPr>
              <a:pPr algn="r" eaLnBrk="1" hangingPunct="1">
                <a:buClrTx/>
                <a:buFontTx/>
                <a:buNone/>
              </a:pPr>
              <a:t>11</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876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Steps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262697949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219200" y="2235360"/>
            <a:ext cx="16345064" cy="702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571500" indent="-571500">
              <a:lnSpc>
                <a:spcPct val="7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EDA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is generally cross-classified in two ways. </a:t>
            </a:r>
            <a:endPar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1100138" indent="-571500">
              <a:lnSpc>
                <a:spcPct val="70000"/>
              </a:lnSpc>
              <a:spcBef>
                <a:spcPts val="1519"/>
              </a:spcBef>
              <a:buFont typeface="Wingdings" panose="05000000000000000000" pitchFamily="2" charset="2"/>
              <a:buChar char="Ø"/>
            </a:pPr>
            <a:r>
              <a:rPr lang="en-US" sz="36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Non-graphical </a:t>
            </a:r>
          </a:p>
          <a:p>
            <a:pPr marL="1100138" indent="-571500">
              <a:lnSpc>
                <a:spcPct val="70000"/>
              </a:lnSpc>
              <a:spcBef>
                <a:spcPts val="1519"/>
              </a:spcBef>
              <a:buFont typeface="Wingdings" panose="05000000000000000000" pitchFamily="2" charset="2"/>
              <a:buChar char="Ø"/>
            </a:pPr>
            <a:r>
              <a:rPr lang="en-US" sz="36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Graphical method-&gt; </a:t>
            </a:r>
            <a:r>
              <a:rPr lang="en-US" sz="36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Univariate</a:t>
            </a:r>
            <a:r>
              <a:rPr lang="en-US" sz="36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or </a:t>
            </a:r>
            <a:r>
              <a:rPr lang="en-US" sz="36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Multivariate </a:t>
            </a:r>
            <a:r>
              <a:rPr lang="en-US" sz="3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(usually just bivariate</a:t>
            </a:r>
            <a:r>
              <a:rPr lang="en-US" sz="36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marL="528638" indent="0">
              <a:lnSpc>
                <a:spcPct val="70000"/>
              </a:lnSpc>
              <a:spcBef>
                <a:spcPts val="1519"/>
              </a:spcBef>
            </a:pPr>
            <a:endParaRPr lang="en-US" sz="20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571500" indent="-571500">
              <a:spcBef>
                <a:spcPts val="1519"/>
              </a:spcBef>
              <a:buClr>
                <a:schemeClr val="accent2">
                  <a:lumMod val="50000"/>
                </a:schemeClr>
              </a:buClr>
              <a:buFont typeface="Wingdings" panose="05000000000000000000" pitchFamily="2" charset="2"/>
              <a:buChar char="q"/>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Non-graphical methods generally involve calculation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of summary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statistics, while graphical methods obviously summarize the data in a diagrammatic or pictorial way. </a:t>
            </a:r>
          </a:p>
          <a:p>
            <a:pPr marL="571500" indent="-571500">
              <a:spcBef>
                <a:spcPts val="1519"/>
              </a:spcBef>
              <a:buClr>
                <a:schemeClr val="accent2">
                  <a:lumMod val="50000"/>
                </a:schemeClr>
              </a:buClr>
              <a:buFont typeface="Wingdings" panose="05000000000000000000" pitchFamily="2" charset="2"/>
              <a:buChar char="q"/>
            </a:pPr>
            <a:endParaRPr lang="en-US"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571500" indent="-571500">
              <a:spcBef>
                <a:spcPts val="1519"/>
              </a:spcBef>
              <a:buClr>
                <a:schemeClr val="accent2">
                  <a:lumMod val="50000"/>
                </a:schemeClr>
              </a:buClr>
              <a:buFont typeface="Wingdings" panose="05000000000000000000" pitchFamily="2" charset="2"/>
              <a:buChar char="q"/>
            </a:pPr>
            <a:r>
              <a:rPr lang="en-US"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Univariate</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methods look at one variable (data column) at a time, while multivariate methods look at two or more variables at a time to explore relationships. </a:t>
            </a:r>
            <a:endPar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267" name="Text Box 3"/>
          <p:cNvSpPr txBox="1">
            <a:spLocks noChangeArrowheads="1"/>
          </p:cNvSpPr>
          <p:nvPr/>
        </p:nvSpPr>
        <p:spPr bwMode="auto">
          <a:xfrm>
            <a:off x="97619" y="9264908"/>
            <a:ext cx="16359440" cy="557251"/>
          </a:xfrm>
          <a:prstGeom prst="rect">
            <a:avLst/>
          </a:prstGeom>
          <a:noFill/>
          <a:ln w="9360" cap="flat">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34982" tIns="70191" rIns="134982" bIns="70191">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9pPr>
          </a:lstStyle>
          <a:p>
            <a:pPr eaLnBrk="1" hangingPunct="1">
              <a:buClrTx/>
              <a:buFontTx/>
              <a:buNone/>
            </a:pPr>
            <a:r>
              <a:rPr lang="en-US" sz="2700" i="1" dirty="0">
                <a:solidFill>
                  <a:srgbClr val="0070C0"/>
                </a:solidFill>
              </a:rPr>
              <a:t>*</a:t>
            </a:r>
            <a:r>
              <a:rPr lang="en-US" sz="2700" i="1" dirty="0" err="1">
                <a:solidFill>
                  <a:srgbClr val="0070C0"/>
                </a:solidFill>
              </a:rPr>
              <a:t>Seltman</a:t>
            </a:r>
            <a:r>
              <a:rPr lang="en-US" sz="2700" i="1" dirty="0">
                <a:solidFill>
                  <a:srgbClr val="0070C0"/>
                </a:solidFill>
              </a:rPr>
              <a:t>, H.J. (2015). Experimental Design and Analysis. http://www.stat.cmu.edu/~hseltman/309/Book/Book.pdf</a:t>
            </a:r>
          </a:p>
        </p:txBody>
      </p:sp>
      <p:sp>
        <p:nvSpPr>
          <p:cNvPr id="11268" name="Text Box 4"/>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B0A88627-18B7-46CC-BBED-842CC032A135}" type="slidenum">
              <a:rPr lang="en-US">
                <a:solidFill>
                  <a:srgbClr val="898989"/>
                </a:solidFill>
              </a:rPr>
              <a:pPr algn="r" eaLnBrk="1" hangingPunct="1">
                <a:buClrTx/>
                <a:buFontTx/>
                <a:buNone/>
              </a:pPr>
              <a:t>12</a:t>
            </a:fld>
            <a:endParaRPr lang="en-US">
              <a:solidFill>
                <a:srgbClr val="898989"/>
              </a:solidFill>
            </a:endParaRPr>
          </a:p>
        </p:txBody>
      </p:sp>
      <p:sp>
        <p:nvSpPr>
          <p:cNvPr id="6" name="object 27"/>
          <p:cNvSpPr/>
          <p:nvPr/>
        </p:nvSpPr>
        <p:spPr>
          <a:xfrm>
            <a:off x="14478000" y="-1247207"/>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990600" y="876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Classification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418082712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1257136" y="2235361"/>
            <a:ext cx="15771346" cy="702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571500" indent="-571500" algn="just">
              <a:lnSpc>
                <a:spcPct val="70000"/>
              </a:lnSpc>
              <a:spcBef>
                <a:spcPts val="1519"/>
              </a:spcBef>
              <a:buClr>
                <a:schemeClr val="accent2">
                  <a:lumMod val="50000"/>
                </a:schemeClr>
              </a:buClr>
              <a:buFont typeface="Wingdings" panose="05000000000000000000" pitchFamily="2" charset="2"/>
              <a:buChar char="q"/>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Usually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multivariate EDA will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be in the form bivariate EDA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(looking at exactly two variables), but occasionally it will involve three or more variables. </a:t>
            </a:r>
          </a:p>
          <a:p>
            <a:pPr marL="571500" indent="-571500" algn="just">
              <a:lnSpc>
                <a:spcPct val="70000"/>
              </a:lnSpc>
              <a:spcBef>
                <a:spcPts val="1519"/>
              </a:spcBef>
              <a:buClr>
                <a:schemeClr val="accent2">
                  <a:lumMod val="50000"/>
                </a:schemeClr>
              </a:buClr>
              <a:buFont typeface="Wingdings" panose="05000000000000000000" pitchFamily="2" charset="2"/>
              <a:buChar char="q"/>
            </a:pPr>
            <a:endParaRPr lang="en-US" sz="4200" i="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571500" indent="-571500" algn="just">
              <a:lnSpc>
                <a:spcPct val="70000"/>
              </a:lnSpc>
              <a:spcBef>
                <a:spcPts val="1519"/>
              </a:spcBef>
              <a:buClr>
                <a:schemeClr val="accent2">
                  <a:lumMod val="50000"/>
                </a:schemeClr>
              </a:buClr>
              <a:buFont typeface="Wingdings" panose="05000000000000000000" pitchFamily="2" charset="2"/>
              <a:buChar char="q"/>
            </a:pPr>
            <a:r>
              <a:rPr lang="en-US" sz="4200" i="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It </a:t>
            </a:r>
            <a:r>
              <a:rPr lang="en-US" sz="42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is </a:t>
            </a:r>
            <a:r>
              <a:rPr lang="en-US" sz="4200" i="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almost </a:t>
            </a:r>
            <a:r>
              <a:rPr lang="en-US" sz="42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always a good idea to perform </a:t>
            </a:r>
            <a:r>
              <a:rPr lang="en-US" sz="4200" i="1"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univariate</a:t>
            </a:r>
            <a:r>
              <a:rPr lang="en-US" sz="4200" i="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EDA on each of the components of a multivariate EDA before performing the multivariate EDA.</a:t>
            </a:r>
          </a:p>
        </p:txBody>
      </p:sp>
      <p:sp>
        <p:nvSpPr>
          <p:cNvPr id="11267" name="Text Box 3"/>
          <p:cNvSpPr txBox="1">
            <a:spLocks noChangeArrowheads="1"/>
          </p:cNvSpPr>
          <p:nvPr/>
        </p:nvSpPr>
        <p:spPr bwMode="auto">
          <a:xfrm>
            <a:off x="97619" y="9264908"/>
            <a:ext cx="16359440" cy="557251"/>
          </a:xfrm>
          <a:prstGeom prst="rect">
            <a:avLst/>
          </a:prstGeom>
          <a:noFill/>
          <a:ln w="9360" cap="flat">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34982" tIns="70191" rIns="134982" bIns="70191">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 pos="11231563" algn="l"/>
                <a:tab pos="11680825" algn="l"/>
                <a:tab pos="12130088" algn="l"/>
                <a:tab pos="12579350" algn="l"/>
                <a:tab pos="13028613" algn="l"/>
              </a:tabLst>
              <a:defRPr>
                <a:solidFill>
                  <a:srgbClr val="000000"/>
                </a:solidFill>
                <a:latin typeface="Calibri" panose="020F0502020204030204" pitchFamily="34" charset="0"/>
                <a:ea typeface="Noto Sans CJK SC" charset="0"/>
                <a:cs typeface="Noto Sans CJK SC" charset="0"/>
              </a:defRPr>
            </a:lvl9pPr>
          </a:lstStyle>
          <a:p>
            <a:pPr eaLnBrk="1" hangingPunct="1">
              <a:buClrTx/>
              <a:buFontTx/>
              <a:buNone/>
            </a:pPr>
            <a:r>
              <a:rPr lang="en-US" sz="2700" i="1">
                <a:solidFill>
                  <a:srgbClr val="0070C0"/>
                </a:solidFill>
              </a:rPr>
              <a:t>*Seltman, H.J. (2015). Experimental Design and Analysis. http://www.stat.cmu.edu/~hseltman/309/Book/Book.pdf</a:t>
            </a:r>
          </a:p>
        </p:txBody>
      </p:sp>
      <p:sp>
        <p:nvSpPr>
          <p:cNvPr id="11268" name="Text Box 4"/>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B0A88627-18B7-46CC-BBED-842CC032A135}" type="slidenum">
              <a:rPr lang="en-US">
                <a:solidFill>
                  <a:srgbClr val="898989"/>
                </a:solidFill>
              </a:rPr>
              <a:pPr algn="r" eaLnBrk="1" hangingPunct="1">
                <a:buClrTx/>
                <a:buFontTx/>
                <a:buNone/>
              </a:pPr>
              <a:t>13</a:t>
            </a:fld>
            <a:endParaRPr lang="en-US">
              <a:solidFill>
                <a:srgbClr val="898989"/>
              </a:solidFill>
            </a:endParaRPr>
          </a:p>
        </p:txBody>
      </p:sp>
      <p:sp>
        <p:nvSpPr>
          <p:cNvPr id="6" name="object 27"/>
          <p:cNvSpPr/>
          <p:nvPr/>
        </p:nvSpPr>
        <p:spPr>
          <a:xfrm>
            <a:off x="14478000" y="-1247207"/>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990600" y="876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Classification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150581435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FC800BB-0C4B-BE4C-B0A3-CCE60878FDA1}"/>
              </a:ext>
            </a:extLst>
          </p:cNvPr>
          <p:cNvSpPr>
            <a:spLocks noGrp="1"/>
          </p:cNvSpPr>
          <p:nvPr>
            <p:ph idx="1"/>
          </p:nvPr>
        </p:nvSpPr>
        <p:spPr>
          <a:xfrm>
            <a:off x="1257300" y="1966314"/>
            <a:ext cx="15773400" cy="6527007"/>
          </a:xfrm>
        </p:spPr>
        <p:txBody>
          <a:bodyPr/>
          <a:lstStyle/>
          <a:p>
            <a:pPr algn="just"/>
            <a:r>
              <a:rPr lang="en-US" sz="42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Univariate:</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Summarize and visualize the distribution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of a single variable, assess its central tendency (mean, median, mode), dispersion (range, variance, standard deviation), and shape (e.g., histogram,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bar-graph, box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plot). It helps in understanding the characteristics of a single variable in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isolation.</a:t>
            </a:r>
            <a:endPar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endParaRPr lang="en-US" sz="20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r>
              <a:rPr lang="en-US" sz="4200" b="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Multivariate:</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Used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to understand the relationship, correlation, or association between two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or more variables</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Common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techniques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include scatter plots,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pie plots, </a:t>
            </a:r>
            <a:r>
              <a:rPr lang="en-US"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heatmaps</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correlation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coefficients (e.g., Pearson’s correlation), and contingency tables (for categorical variables</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It helps answer questions like, “Is there a relationship between a person’s age and their income</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endPar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 Box 1"/>
          <p:cNvSpPr txBox="1">
            <a:spLocks noChangeArrowheads="1"/>
          </p:cNvSpPr>
          <p:nvPr/>
        </p:nvSpPr>
        <p:spPr bwMode="auto">
          <a:xfrm>
            <a:off x="990600" y="876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gn="ctr">
              <a:lnSpc>
                <a:spcPct val="90000"/>
              </a:lnSpc>
            </a:pPr>
            <a:r>
              <a:rPr lang="en-US" sz="6600" spc="-76" dirty="0" smtClean="0">
                <a:solidFill>
                  <a:srgbClr val="680E42"/>
                </a:solidFill>
                <a:latin typeface="Tahoma"/>
                <a:cs typeface="Tahoma"/>
              </a:rPr>
              <a:t>Classification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906126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257136" y="2098279"/>
            <a:ext cx="15771346" cy="7166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70000"/>
              </a:lnSpc>
              <a:spcBef>
                <a:spcPts val="151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 from the Places Rated Almanac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(Boyer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and </a:t>
            </a:r>
            <a:r>
              <a:rPr lang="en-US" sz="4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Savageau</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1985)</a:t>
            </a:r>
          </a:p>
          <a:p>
            <a:pPr>
              <a:lnSpc>
                <a:spcPct val="70000"/>
              </a:lnSpc>
              <a:spcBef>
                <a:spcPts val="1519"/>
              </a:spcBef>
            </a:pPr>
            <a:r>
              <a:rPr lang="en-US" sz="42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9 variables fro 329 metropolitan areas in the USA</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Climate mildness</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Housing cost</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Health care and environment </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Crime</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Transportation supply</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Educational opportunities and effort</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Arts and culture facilities</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Recreational opportunities</a:t>
            </a:r>
          </a:p>
          <a:p>
            <a:pPr>
              <a:lnSpc>
                <a:spcPct val="70000"/>
              </a:lnSpc>
              <a:spcBef>
                <a:spcPts val="1519"/>
              </a:spcBef>
              <a:buFont typeface="Times New Roman" panose="02020603050405020304" pitchFamily="18" charset="0"/>
              <a:buAutoNum type="arabicPeriod"/>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Personal economic outlook</a:t>
            </a:r>
          </a:p>
          <a:p>
            <a:pPr>
              <a:lnSpc>
                <a:spcPct val="70000"/>
              </a:lnSpc>
              <a:spcBef>
                <a:spcPts val="1519"/>
              </a:spcBef>
            </a:pP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10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latitude and longitude of each city</a:t>
            </a:r>
          </a:p>
          <a:p>
            <a:pPr>
              <a:lnSpc>
                <a:spcPct val="70000"/>
              </a:lnSpc>
              <a:spcBef>
                <a:spcPts val="1519"/>
              </a:spcBef>
            </a:pPr>
            <a:endPar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291" name="Text Box 3"/>
          <p:cNvSpPr txBox="1">
            <a:spLocks noChangeArrowheads="1"/>
          </p:cNvSpPr>
          <p:nvPr/>
        </p:nvSpPr>
        <p:spPr bwMode="auto">
          <a:xfrm>
            <a:off x="10259471" y="3360177"/>
            <a:ext cx="7295200" cy="5681731"/>
          </a:xfrm>
          <a:prstGeom prst="rect">
            <a:avLst/>
          </a:prstGeom>
          <a:noFill/>
          <a:ln w="9360" cap="flat">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eaLnBrk="1" hangingPunct="1">
              <a:buClrTx/>
              <a:buFontTx/>
              <a:buNone/>
            </a:pPr>
            <a:r>
              <a:rPr lang="en-US" sz="4000" dirty="0">
                <a:latin typeface="Tahoma" panose="020B0604030504040204" pitchFamily="34" charset="0"/>
                <a:ea typeface="Tahoma" panose="020B0604030504040204" pitchFamily="34" charset="0"/>
                <a:cs typeface="Tahoma" panose="020B0604030504040204" pitchFamily="34" charset="0"/>
              </a:rPr>
              <a:t>Questions:</a:t>
            </a:r>
          </a:p>
          <a:p>
            <a:pPr eaLnBrk="1" hangingPunct="1">
              <a:buFont typeface="Times New Roman" panose="02020603050405020304" pitchFamily="18" charset="0"/>
              <a:buAutoNum type="arabicPeriod"/>
            </a:pPr>
            <a:r>
              <a:rPr lang="en-US" sz="4000" dirty="0">
                <a:latin typeface="Tahoma" panose="020B0604030504040204" pitchFamily="34" charset="0"/>
                <a:ea typeface="Tahoma" panose="020B0604030504040204" pitchFamily="34" charset="0"/>
                <a:cs typeface="Tahoma" panose="020B0604030504040204" pitchFamily="34" charset="0"/>
              </a:rPr>
              <a:t>How is climate related to location?</a:t>
            </a:r>
          </a:p>
          <a:p>
            <a:pPr eaLnBrk="1" hangingPunct="1">
              <a:buFont typeface="Times New Roman" panose="02020603050405020304" pitchFamily="18" charset="0"/>
              <a:buAutoNum type="arabicPeriod"/>
            </a:pPr>
            <a:r>
              <a:rPr lang="en-US" sz="4000" dirty="0">
                <a:latin typeface="Tahoma" panose="020B0604030504040204" pitchFamily="34" charset="0"/>
                <a:ea typeface="Tahoma" panose="020B0604030504040204" pitchFamily="34" charset="0"/>
                <a:cs typeface="Tahoma" panose="020B0604030504040204" pitchFamily="34" charset="0"/>
              </a:rPr>
              <a:t>Are there clusters in the data (excluding location)?</a:t>
            </a:r>
          </a:p>
          <a:p>
            <a:pPr eaLnBrk="1" hangingPunct="1">
              <a:buFont typeface="Times New Roman" panose="02020603050405020304" pitchFamily="18" charset="0"/>
              <a:buAutoNum type="arabicPeriod"/>
            </a:pPr>
            <a:r>
              <a:rPr lang="en-US" sz="4000" dirty="0">
                <a:latin typeface="Tahoma" panose="020B0604030504040204" pitchFamily="34" charset="0"/>
                <a:ea typeface="Tahoma" panose="020B0604030504040204" pitchFamily="34" charset="0"/>
                <a:cs typeface="Tahoma" panose="020B0604030504040204" pitchFamily="34" charset="0"/>
              </a:rPr>
              <a:t>Are nearby cities similar?</a:t>
            </a:r>
          </a:p>
          <a:p>
            <a:pPr eaLnBrk="1" hangingPunct="1">
              <a:buFont typeface="Times New Roman" panose="02020603050405020304" pitchFamily="18" charset="0"/>
              <a:buAutoNum type="arabicPeriod"/>
            </a:pPr>
            <a:r>
              <a:rPr lang="en-US" sz="4000" dirty="0">
                <a:latin typeface="Tahoma" panose="020B0604030504040204" pitchFamily="34" charset="0"/>
                <a:ea typeface="Tahoma" panose="020B0604030504040204" pitchFamily="34" charset="0"/>
                <a:cs typeface="Tahoma" panose="020B0604030504040204" pitchFamily="34" charset="0"/>
              </a:rPr>
              <a:t>Any relation </a:t>
            </a:r>
            <a:r>
              <a:rPr lang="en-US" sz="4000" dirty="0" err="1">
                <a:latin typeface="Tahoma" panose="020B0604030504040204" pitchFamily="34" charset="0"/>
                <a:ea typeface="Tahoma" panose="020B0604030504040204" pitchFamily="34" charset="0"/>
                <a:cs typeface="Tahoma" panose="020B0604030504040204" pitchFamily="34" charset="0"/>
              </a:rPr>
              <a:t>bw</a:t>
            </a:r>
            <a:r>
              <a:rPr lang="en-US" sz="4000" dirty="0">
                <a:latin typeface="Tahoma" panose="020B0604030504040204" pitchFamily="34" charset="0"/>
                <a:ea typeface="Tahoma" panose="020B0604030504040204" pitchFamily="34" charset="0"/>
                <a:cs typeface="Tahoma" panose="020B0604030504040204" pitchFamily="34" charset="0"/>
              </a:rPr>
              <a:t> economic outlook and crime?</a:t>
            </a:r>
          </a:p>
          <a:p>
            <a:pPr eaLnBrk="1" hangingPunct="1">
              <a:buFont typeface="Times New Roman" panose="02020603050405020304" pitchFamily="18" charset="0"/>
              <a:buAutoNum type="arabicPeriod"/>
            </a:pPr>
            <a:r>
              <a:rPr lang="en-US" sz="4000" dirty="0">
                <a:latin typeface="Tahoma" panose="020B0604030504040204" pitchFamily="34" charset="0"/>
                <a:ea typeface="Tahoma" panose="020B0604030504040204" pitchFamily="34" charset="0"/>
                <a:cs typeface="Tahoma" panose="020B0604030504040204" pitchFamily="34" charset="0"/>
              </a:rPr>
              <a:t>What else???</a:t>
            </a:r>
          </a:p>
        </p:txBody>
      </p:sp>
      <p:sp>
        <p:nvSpPr>
          <p:cNvPr id="12292" name="Text Box 4"/>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04D39094-4D14-4D84-9993-302FE4931F1E}" type="slidenum">
              <a:rPr lang="en-US">
                <a:solidFill>
                  <a:srgbClr val="898989"/>
                </a:solidFill>
              </a:rPr>
              <a:pPr algn="r" eaLnBrk="1" hangingPunct="1">
                <a:buClrTx/>
                <a:buFontTx/>
                <a:buNone/>
              </a:pPr>
              <a:t>15</a:t>
            </a:fld>
            <a:endParaRPr lang="en-US">
              <a:solidFill>
                <a:srgbClr val="898989"/>
              </a:solidFill>
            </a:endParaRPr>
          </a:p>
        </p:txBody>
      </p:sp>
      <p:sp>
        <p:nvSpPr>
          <p:cNvPr id="6"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8" name="Text Box 1"/>
          <p:cNvSpPr txBox="1">
            <a:spLocks noChangeArrowheads="1"/>
          </p:cNvSpPr>
          <p:nvPr/>
        </p:nvSpPr>
        <p:spPr bwMode="auto">
          <a:xfrm>
            <a:off x="990600" y="1008265"/>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Example 1</a:t>
            </a:r>
            <a:endParaRPr lang="en-US" sz="6599" dirty="0">
              <a:latin typeface="Calibri Light" panose="020F0302020204030204" pitchFamily="34" charset="0"/>
            </a:endParaRPr>
          </a:p>
        </p:txBody>
      </p:sp>
    </p:spTree>
    <p:extLst>
      <p:ext uri="{BB962C8B-B14F-4D97-AF65-F5344CB8AC3E}">
        <p14:creationId xmlns:p14="http://schemas.microsoft.com/office/powerpoint/2010/main" val="262199309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1257136" y="2324100"/>
            <a:ext cx="15771346" cy="652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0" indent="0" algn="just">
              <a:lnSpc>
                <a:spcPct val="90000"/>
              </a:lnSpc>
              <a:spcBef>
                <a:spcPts val="1519"/>
              </a:spcBef>
            </a:pP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 a breast cancer research, main questions of interest might be</a:t>
            </a:r>
          </a:p>
          <a:p>
            <a:pPr algn="just">
              <a:lnSpc>
                <a:spcPct val="90000"/>
              </a:lnSpc>
              <a:spcBef>
                <a:spcPts val="1519"/>
              </a:spcBef>
              <a:buFont typeface="Arial" panose="020B0604020202020204" pitchFamily="34" charset="0"/>
              <a:buChar char="•"/>
            </a:pPr>
            <a:endPar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985838" indent="-985838" algn="just">
              <a:lnSpc>
                <a:spcPct val="90000"/>
              </a:lnSpc>
              <a:spcBef>
                <a:spcPts val="1519"/>
              </a:spcBef>
              <a:buFont typeface="Wingdings" panose="05000000000000000000" pitchFamily="2" charset="2"/>
              <a:buChar char="q"/>
              <a:tabLst>
                <a:tab pos="722313" algn="l"/>
                <a:tab pos="1828800" algn="l"/>
                <a:tab pos="2743200" algn="l"/>
                <a:tab pos="3657600" algn="l"/>
                <a:tab pos="4572000" algn="l"/>
                <a:tab pos="5486400" algn="l"/>
                <a:tab pos="6400800" algn="l"/>
                <a:tab pos="7315200" algn="l"/>
                <a:tab pos="8229600" algn="l"/>
                <a:tab pos="9144000" algn="l"/>
                <a:tab pos="10058400" algn="l"/>
                <a:tab pos="10333038" algn="l"/>
              </a:tabLst>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Does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any treatment method result in a higher survival rate? </a:t>
            </a:r>
            <a:endPar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985838" indent="-985838" algn="just">
              <a:lnSpc>
                <a:spcPct val="90000"/>
              </a:lnSpc>
              <a:spcBef>
                <a:spcPts val="1519"/>
              </a:spcBef>
              <a:buFont typeface="Wingdings" panose="05000000000000000000" pitchFamily="2" charset="2"/>
              <a:buChar char="q"/>
              <a:tabLst>
                <a:tab pos="722313" algn="l"/>
                <a:tab pos="1828800" algn="l"/>
                <a:tab pos="2743200" algn="l"/>
                <a:tab pos="3657600" algn="l"/>
                <a:tab pos="4572000" algn="l"/>
                <a:tab pos="5486400" algn="l"/>
                <a:tab pos="6400800" algn="l"/>
                <a:tab pos="7315200" algn="l"/>
                <a:tab pos="8229600" algn="l"/>
                <a:tab pos="9144000" algn="l"/>
                <a:tab pos="10058400" algn="l"/>
                <a:tab pos="10333038" algn="l"/>
              </a:tabLst>
            </a:pPr>
            <a:endPar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985838" indent="-985838" algn="just">
              <a:lnSpc>
                <a:spcPct val="90000"/>
              </a:lnSpc>
              <a:spcBef>
                <a:spcPts val="1519"/>
              </a:spcBef>
              <a:buFont typeface="Wingdings" panose="05000000000000000000" pitchFamily="2" charset="2"/>
              <a:buChar char="q"/>
              <a:tabLst>
                <a:tab pos="722313" algn="l"/>
                <a:tab pos="1828800" algn="l"/>
                <a:tab pos="2743200" algn="l"/>
                <a:tab pos="3657600" algn="l"/>
                <a:tab pos="4572000" algn="l"/>
                <a:tab pos="5486400" algn="l"/>
                <a:tab pos="6400800" algn="l"/>
                <a:tab pos="7315200" algn="l"/>
                <a:tab pos="8229600" algn="l"/>
                <a:tab pos="9144000" algn="l"/>
                <a:tab pos="10058400" algn="l"/>
                <a:tab pos="10333038" algn="l"/>
              </a:tabLst>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Can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 particular treatment be suggested to a woman with specific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characteristic?</a:t>
            </a:r>
          </a:p>
          <a:p>
            <a:pPr marL="985838" indent="-985838" algn="just">
              <a:lnSpc>
                <a:spcPct val="90000"/>
              </a:lnSpc>
              <a:spcBef>
                <a:spcPts val="1519"/>
              </a:spcBef>
              <a:buFont typeface="Wingdings" panose="05000000000000000000" pitchFamily="2" charset="2"/>
              <a:buChar char="q"/>
              <a:tabLst>
                <a:tab pos="722313" algn="l"/>
                <a:tab pos="1828800" algn="l"/>
                <a:tab pos="2743200" algn="l"/>
                <a:tab pos="3657600" algn="l"/>
                <a:tab pos="4572000" algn="l"/>
                <a:tab pos="5486400" algn="l"/>
                <a:tab pos="6400800" algn="l"/>
                <a:tab pos="7315200" algn="l"/>
                <a:tab pos="8229600" algn="l"/>
                <a:tab pos="9144000" algn="l"/>
                <a:tab pos="10058400" algn="l"/>
                <a:tab pos="10333038" algn="l"/>
              </a:tabLst>
            </a:pPr>
            <a:endPar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985838" indent="-985838" algn="just">
              <a:lnSpc>
                <a:spcPct val="90000"/>
              </a:lnSpc>
              <a:spcBef>
                <a:spcPts val="1519"/>
              </a:spcBef>
              <a:buFont typeface="Wingdings" panose="05000000000000000000" pitchFamily="2" charset="2"/>
              <a:buChar char="q"/>
              <a:tabLst>
                <a:tab pos="722313" algn="l"/>
                <a:tab pos="1828800" algn="l"/>
                <a:tab pos="2743200" algn="l"/>
                <a:tab pos="3657600" algn="l"/>
                <a:tab pos="4572000" algn="l"/>
                <a:tab pos="5486400" algn="l"/>
                <a:tab pos="6400800" algn="l"/>
                <a:tab pos="7315200" algn="l"/>
                <a:tab pos="8229600" algn="l"/>
                <a:tab pos="9144000" algn="l"/>
                <a:tab pos="10058400" algn="l"/>
                <a:tab pos="10333038" algn="l"/>
              </a:tabLst>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Is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there any difference between patients in terms of survival rates (e.g. Are white woman more likely to survive compare the black woman if they are both at the same stage of disease?)</a:t>
            </a:r>
          </a:p>
          <a:p>
            <a:pPr algn="just">
              <a:lnSpc>
                <a:spcPct val="90000"/>
              </a:lnSpc>
              <a:spcBef>
                <a:spcPts val="1519"/>
              </a:spcBef>
            </a:pPr>
            <a:endPar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315"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ADE4C1D5-D411-40B4-AC03-2E7BEE46463F}" type="slidenum">
              <a:rPr lang="en-US">
                <a:solidFill>
                  <a:srgbClr val="898989"/>
                </a:solidFill>
              </a:rPr>
              <a:pPr algn="r" eaLnBrk="1" hangingPunct="1">
                <a:buClrTx/>
                <a:buFontTx/>
                <a:buNone/>
              </a:pPr>
              <a:t>16</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983244"/>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Example 2</a:t>
            </a:r>
            <a:endParaRPr lang="en-US" sz="6599" dirty="0">
              <a:latin typeface="Calibri Light" panose="020F0302020204030204" pitchFamily="34" charset="0"/>
            </a:endParaRPr>
          </a:p>
        </p:txBody>
      </p:sp>
    </p:spTree>
    <p:extLst>
      <p:ext uri="{BB962C8B-B14F-4D97-AF65-F5344CB8AC3E}">
        <p14:creationId xmlns:p14="http://schemas.microsoft.com/office/powerpoint/2010/main" val="234432112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237083" y="2475995"/>
            <a:ext cx="15771346" cy="652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a:latin typeface="Tahoma" panose="020B0604030504040204" pitchFamily="34" charset="0"/>
                <a:ea typeface="Tahoma" panose="020B0604030504040204" pitchFamily="34" charset="0"/>
                <a:cs typeface="Tahoma" panose="020B0604030504040204" pitchFamily="34" charset="0"/>
              </a:rPr>
              <a:t>In a project, investigating the well-being of teenagers after an economic hardship, main questions can </a:t>
            </a:r>
            <a:r>
              <a:rPr lang="en-US" sz="4199" dirty="0" smtClean="0">
                <a:latin typeface="Tahoma" panose="020B0604030504040204" pitchFamily="34" charset="0"/>
                <a:ea typeface="Tahoma" panose="020B0604030504040204" pitchFamily="34" charset="0"/>
                <a:cs typeface="Tahoma" panose="020B0604030504040204" pitchFamily="34" charset="0"/>
              </a:rPr>
              <a:t>be</a:t>
            </a:r>
          </a:p>
          <a:p>
            <a:pPr marL="890588" indent="-890588" algn="just">
              <a:lnSpc>
                <a:spcPct val="90000"/>
              </a:lnSpc>
              <a:spcBef>
                <a:spcPts val="1519"/>
              </a:spcBef>
              <a:buClr>
                <a:schemeClr val="accent2">
                  <a:lumMod val="50000"/>
                </a:schemeClr>
              </a:buClr>
              <a:buFont typeface="Wingdings" panose="05000000000000000000" pitchFamily="2" charset="2"/>
              <a:buChar char="q"/>
            </a:pPr>
            <a:endParaRPr lang="en-US" sz="2400" dirty="0">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latin typeface="Tahoma" panose="020B0604030504040204" pitchFamily="34" charset="0"/>
                <a:ea typeface="Tahoma" panose="020B0604030504040204" pitchFamily="34" charset="0"/>
                <a:cs typeface="Tahoma" panose="020B0604030504040204" pitchFamily="34" charset="0"/>
              </a:rPr>
              <a:t>Is </a:t>
            </a:r>
            <a:r>
              <a:rPr lang="en-US" sz="4199" dirty="0">
                <a:latin typeface="Tahoma" panose="020B0604030504040204" pitchFamily="34" charset="0"/>
                <a:ea typeface="Tahoma" panose="020B0604030504040204" pitchFamily="34" charset="0"/>
                <a:cs typeface="Tahoma" panose="020B0604030504040204" pitchFamily="34" charset="0"/>
              </a:rPr>
              <a:t>there a positive </a:t>
            </a:r>
            <a:r>
              <a:rPr lang="en-US" sz="4199" dirty="0" smtClean="0">
                <a:latin typeface="Tahoma" panose="020B0604030504040204" pitchFamily="34" charset="0"/>
                <a:ea typeface="Tahoma" panose="020B0604030504040204" pitchFamily="34" charset="0"/>
                <a:cs typeface="Tahoma" panose="020B0604030504040204" pitchFamily="34" charset="0"/>
              </a:rPr>
              <a:t>(and </a:t>
            </a:r>
            <a:r>
              <a:rPr lang="en-US" sz="4199" dirty="0">
                <a:latin typeface="Tahoma" panose="020B0604030504040204" pitchFamily="34" charset="0"/>
                <a:ea typeface="Tahoma" panose="020B0604030504040204" pitchFamily="34" charset="0"/>
                <a:cs typeface="Tahoma" panose="020B0604030504040204" pitchFamily="34" charset="0"/>
              </a:rPr>
              <a:t>significant) effect of economic problems on </a:t>
            </a:r>
            <a:r>
              <a:rPr lang="en-US" sz="4199" dirty="0" smtClean="0">
                <a:latin typeface="Tahoma" panose="020B0604030504040204" pitchFamily="34" charset="0"/>
                <a:ea typeface="Tahoma" panose="020B0604030504040204" pitchFamily="34" charset="0"/>
                <a:cs typeface="Tahoma" panose="020B0604030504040204" pitchFamily="34" charset="0"/>
              </a:rPr>
              <a:t>distress?</a:t>
            </a:r>
          </a:p>
          <a:p>
            <a:pPr marL="890588" indent="-890588" algn="just">
              <a:lnSpc>
                <a:spcPct val="90000"/>
              </a:lnSpc>
              <a:spcBef>
                <a:spcPts val="1519"/>
              </a:spcBef>
              <a:buClr>
                <a:schemeClr val="accent2">
                  <a:lumMod val="50000"/>
                </a:schemeClr>
              </a:buClr>
              <a:buFont typeface="Wingdings" panose="05000000000000000000" pitchFamily="2" charset="2"/>
              <a:buChar char="q"/>
            </a:pPr>
            <a:endParaRPr lang="en-US" sz="2800" dirty="0">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latin typeface="Tahoma" panose="020B0604030504040204" pitchFamily="34" charset="0"/>
                <a:ea typeface="Tahoma" panose="020B0604030504040204" pitchFamily="34" charset="0"/>
                <a:cs typeface="Tahoma" panose="020B0604030504040204" pitchFamily="34" charset="0"/>
              </a:rPr>
              <a:t>Which </a:t>
            </a:r>
            <a:r>
              <a:rPr lang="en-US" sz="4199" dirty="0">
                <a:latin typeface="Tahoma" panose="020B0604030504040204" pitchFamily="34" charset="0"/>
                <a:ea typeface="Tahoma" panose="020B0604030504040204" pitchFamily="34" charset="0"/>
                <a:cs typeface="Tahoma" panose="020B0604030504040204" pitchFamily="34" charset="0"/>
              </a:rPr>
              <a:t>other factors can be most related to the distress of teenagers? e.g. age, gender,…?</a:t>
            </a:r>
          </a:p>
        </p:txBody>
      </p:sp>
      <p:sp>
        <p:nvSpPr>
          <p:cNvPr id="14339"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746BB645-0407-4298-A10F-EE324717D783}" type="slidenum">
              <a:rPr lang="en-US">
                <a:solidFill>
                  <a:srgbClr val="898989"/>
                </a:solidFill>
              </a:rPr>
              <a:pPr algn="r" eaLnBrk="1" hangingPunct="1">
                <a:buClrTx/>
                <a:buFontTx/>
                <a:buNone/>
              </a:pPr>
              <a:t>17</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983244"/>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Example 3</a:t>
            </a:r>
            <a:endParaRPr lang="en-US" sz="6599" dirty="0">
              <a:latin typeface="Calibri Light" panose="020F0302020204030204" pitchFamily="34" charset="0"/>
            </a:endParaRPr>
          </a:p>
        </p:txBody>
      </p:sp>
    </p:spTree>
    <p:extLst>
      <p:ext uri="{BB962C8B-B14F-4D97-AF65-F5344CB8AC3E}">
        <p14:creationId xmlns:p14="http://schemas.microsoft.com/office/powerpoint/2010/main" val="264909355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257136" y="2738751"/>
            <a:ext cx="15771346" cy="652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Variables may be one of several types, and have a defined set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of valid values.</a:t>
            </a: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Two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main classes of variables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are:</a:t>
            </a:r>
          </a:p>
          <a:p>
            <a:pPr marL="1443038" indent="-625475" algn="just">
              <a:lnSpc>
                <a:spcPct val="90000"/>
              </a:lnSpc>
              <a:spcBef>
                <a:spcPts val="1519"/>
              </a:spcBef>
              <a:buFont typeface="Wingdings" panose="05000000000000000000" pitchFamily="2" charset="2"/>
              <a:buChar char="Ø"/>
              <a:tabLst>
                <a:tab pos="1443038" algn="l"/>
                <a:tab pos="1828800" algn="l"/>
                <a:tab pos="2743200" algn="l"/>
                <a:tab pos="3657600" algn="l"/>
                <a:tab pos="4572000" algn="l"/>
                <a:tab pos="5486400" algn="l"/>
                <a:tab pos="6400800" algn="l"/>
                <a:tab pos="7315200" algn="l"/>
                <a:tab pos="8229600" algn="l"/>
                <a:tab pos="9144000" algn="l"/>
                <a:tab pos="10058400" algn="l"/>
                <a:tab pos="10333038" algn="l"/>
              </a:tabLst>
            </a:pPr>
            <a:r>
              <a:rPr lang="en-US" sz="4199" b="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Continuous </a:t>
            </a:r>
            <a:r>
              <a:rPr lang="en-US" sz="4199"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Variables: (Quantitative, numeric</a:t>
            </a:r>
            <a:r>
              <a:rPr lang="en-US" sz="4199" b="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Continuous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 can be rounded or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binned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to create categorical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a:t>
            </a:r>
          </a:p>
          <a:p>
            <a:pPr marL="1443038" indent="-625475" algn="just">
              <a:lnSpc>
                <a:spcPct val="90000"/>
              </a:lnSpc>
              <a:spcBef>
                <a:spcPts val="1519"/>
              </a:spcBef>
              <a:buFont typeface="Wingdings" panose="05000000000000000000" pitchFamily="2" charset="2"/>
              <a:buChar char="Ø"/>
              <a:tabLst>
                <a:tab pos="1443038" algn="l"/>
                <a:tab pos="1828800" algn="l"/>
                <a:tab pos="2743200" algn="l"/>
                <a:tab pos="3657600" algn="l"/>
                <a:tab pos="4572000" algn="l"/>
                <a:tab pos="5486400" algn="l"/>
                <a:tab pos="6400800" algn="l"/>
                <a:tab pos="7315200" algn="l"/>
                <a:tab pos="8229600" algn="l"/>
                <a:tab pos="9144000" algn="l"/>
                <a:tab pos="10058400" algn="l"/>
                <a:tab pos="10333038" algn="l"/>
              </a:tabLst>
            </a:pPr>
            <a:r>
              <a:rPr lang="en-US" sz="4199" b="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Categorical </a:t>
            </a:r>
            <a:r>
              <a:rPr lang="en-US" sz="4199"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Variables: (Discrete, qualitative</a:t>
            </a:r>
            <a:r>
              <a:rPr lang="en-US" sz="4199" b="1"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99"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Some </a:t>
            </a:r>
            <a:r>
              <a:rPr lang="en-US" sz="4199"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categorical variables (e.g. counts) are sometimes treated as continuous.</a:t>
            </a:r>
          </a:p>
        </p:txBody>
      </p:sp>
      <p:sp>
        <p:nvSpPr>
          <p:cNvPr id="17411"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FEBAD9CD-CE18-46ED-A2F1-1620BE0C4A3E}" type="slidenum">
              <a:rPr lang="en-US">
                <a:solidFill>
                  <a:srgbClr val="898989"/>
                </a:solidFill>
              </a:rPr>
              <a:pPr algn="r" eaLnBrk="1" hangingPunct="1">
                <a:buClrTx/>
                <a:buFontTx/>
                <a:buNone/>
              </a:pPr>
              <a:t>18</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990600" y="983244"/>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Data Types and Measurement Scales</a:t>
            </a:r>
            <a:endParaRPr lang="en-US" sz="6599" dirty="0">
              <a:latin typeface="Calibri Light" panose="020F0302020204030204" pitchFamily="34" charset="0"/>
            </a:endParaRPr>
          </a:p>
        </p:txBody>
      </p:sp>
    </p:spTree>
    <p:extLst>
      <p:ext uri="{BB962C8B-B14F-4D97-AF65-F5344CB8AC3E}">
        <p14:creationId xmlns:p14="http://schemas.microsoft.com/office/powerpoint/2010/main" val="69269310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257136" y="2250659"/>
            <a:ext cx="16573664" cy="7157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marL="4572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571500" indent="-571500">
              <a:lnSpc>
                <a:spcPct val="80000"/>
              </a:lnSpc>
              <a:spcBef>
                <a:spcPts val="1519"/>
              </a:spcBef>
              <a:buClr>
                <a:srgbClr val="FF0000"/>
              </a:buClr>
              <a:buFont typeface="Wingdings" panose="05000000000000000000" pitchFamily="2" charset="2"/>
              <a:buChar char="q"/>
            </a:pPr>
            <a:r>
              <a:rPr lang="en-US" sz="4200" dirty="0">
                <a:solidFill>
                  <a:srgbClr val="FF0000"/>
                </a:solidFill>
                <a:latin typeface="Tahoma" panose="020B0604030504040204" pitchFamily="34" charset="0"/>
                <a:ea typeface="Tahoma" panose="020B0604030504040204" pitchFamily="34" charset="0"/>
                <a:cs typeface="Tahoma" panose="020B0604030504040204" pitchFamily="34" charset="0"/>
              </a:rPr>
              <a:t>Categorical variables</a:t>
            </a:r>
          </a:p>
          <a:p>
            <a:pPr lvl="1">
              <a:lnSpc>
                <a:spcPct val="80000"/>
              </a:lnSpc>
              <a:spcBef>
                <a:spcPts val="769"/>
              </a:spcBef>
            </a:pPr>
            <a:r>
              <a:rPr lang="en-US" sz="4200" dirty="0">
                <a:latin typeface="Tahoma" panose="020B0604030504040204" pitchFamily="34" charset="0"/>
                <a:ea typeface="Tahoma" panose="020B0604030504040204" pitchFamily="34" charset="0"/>
                <a:cs typeface="Tahoma" panose="020B0604030504040204" pitchFamily="34" charset="0"/>
              </a:rPr>
              <a:t>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Frequency tables - how many observations in each category?</a:t>
            </a:r>
          </a:p>
          <a:p>
            <a:pPr lvl="1">
              <a:lnSpc>
                <a:spcPct val="80000"/>
              </a:lnSpc>
              <a:spcBef>
                <a:spcPts val="76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Relative frequency table - percent in each category.</a:t>
            </a:r>
          </a:p>
          <a:p>
            <a:pPr lvl="1">
              <a:lnSpc>
                <a:spcPct val="80000"/>
              </a:lnSpc>
              <a:spcBef>
                <a:spcPts val="76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Bar chart and other plots</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lvl="1">
              <a:lnSpc>
                <a:spcPct val="80000"/>
              </a:lnSpc>
              <a:spcBef>
                <a:spcPts val="769"/>
              </a:spcBef>
            </a:pPr>
            <a:endParaRPr lang="en-US" sz="14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571500" indent="-571500">
              <a:lnSpc>
                <a:spcPct val="80000"/>
              </a:lnSpc>
              <a:spcBef>
                <a:spcPts val="1519"/>
              </a:spcBef>
              <a:buClr>
                <a:srgbClr val="FF0000"/>
              </a:buClr>
              <a:buFont typeface="Wingdings" panose="05000000000000000000" pitchFamily="2" charset="2"/>
              <a:buChar char="q"/>
            </a:pPr>
            <a:r>
              <a:rPr lang="en-US" sz="4200" dirty="0">
                <a:solidFill>
                  <a:srgbClr val="FF0000"/>
                </a:solidFill>
                <a:latin typeface="Tahoma" panose="020B0604030504040204" pitchFamily="34" charset="0"/>
                <a:ea typeface="Tahoma" panose="020B0604030504040204" pitchFamily="34" charset="0"/>
                <a:cs typeface="Tahoma" panose="020B0604030504040204" pitchFamily="34" charset="0"/>
              </a:rPr>
              <a:t>Continuous variables</a:t>
            </a:r>
          </a:p>
          <a:p>
            <a:pPr marL="625475" lvl="1" indent="-168275">
              <a:lnSpc>
                <a:spcPct val="80000"/>
              </a:lnSpc>
              <a:spcBef>
                <a:spcPts val="76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Bin the observations (create categories .e.g., (0-10), (11-20), etc.) then, treat as ordered categorical.</a:t>
            </a:r>
          </a:p>
          <a:p>
            <a:pPr lvl="1">
              <a:lnSpc>
                <a:spcPct val="80000"/>
              </a:lnSpc>
              <a:spcBef>
                <a:spcPts val="76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Plots specific to Continuous variables.</a:t>
            </a:r>
          </a:p>
          <a:p>
            <a:pPr>
              <a:lnSpc>
                <a:spcPct val="80000"/>
              </a:lnSpc>
              <a:spcBef>
                <a:spcPts val="1519"/>
              </a:spcBef>
            </a:pPr>
            <a:endParaRPr lang="en-US" sz="1000" dirty="0">
              <a:latin typeface="Tahoma" panose="020B0604030504040204" pitchFamily="34" charset="0"/>
              <a:ea typeface="Tahoma" panose="020B0604030504040204" pitchFamily="34" charset="0"/>
              <a:cs typeface="Tahoma" panose="020B0604030504040204" pitchFamily="34" charset="0"/>
            </a:endParaRPr>
          </a:p>
          <a:p>
            <a:pPr marL="96838" indent="-96838">
              <a:lnSpc>
                <a:spcPct val="80000"/>
              </a:lnSpc>
              <a:spcBef>
                <a:spcPts val="1519"/>
              </a:spcBef>
            </a:pP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 goal for both categorical and continuous data is data </a:t>
            </a:r>
            <a:r>
              <a:rPr lang="en-US"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reduction while </a:t>
            </a:r>
            <a:r>
              <a:rPr lang="en-US"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preserving/extracting key information about the process under investigation.</a:t>
            </a:r>
          </a:p>
          <a:p>
            <a:pPr lvl="1">
              <a:lnSpc>
                <a:spcPct val="80000"/>
              </a:lnSpc>
              <a:spcBef>
                <a:spcPts val="769"/>
              </a:spcBef>
            </a:pPr>
            <a:endParaRPr lang="en-US" sz="42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1225052"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Summarizing Variables</a:t>
            </a:r>
            <a:endParaRPr lang="en-US" sz="6599" dirty="0">
              <a:latin typeface="Calibri Light" panose="020F0302020204030204" pitchFamily="34" charset="0"/>
            </a:endParaRPr>
          </a:p>
        </p:txBody>
      </p:sp>
    </p:spTree>
    <p:extLst>
      <p:ext uri="{BB962C8B-B14F-4D97-AF65-F5344CB8AC3E}">
        <p14:creationId xmlns:p14="http://schemas.microsoft.com/office/powerpoint/2010/main" val="425465646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14479523" y="-1328928"/>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2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24" name="object 24"/>
          <p:cNvSpPr txBox="1"/>
          <p:nvPr/>
        </p:nvSpPr>
        <p:spPr>
          <a:xfrm>
            <a:off x="6172200" y="4511910"/>
            <a:ext cx="7924800" cy="1317390"/>
          </a:xfrm>
          <a:prstGeom prst="rect">
            <a:avLst/>
          </a:prstGeom>
        </p:spPr>
        <p:txBody>
          <a:bodyPr wrap="square" lIns="0" tIns="25431" rIns="0" bIns="0" rtlCol="0">
            <a:noAutofit/>
          </a:bodyPr>
          <a:lstStyle/>
          <a:p>
            <a:pPr marL="12700">
              <a:lnSpc>
                <a:spcPts val="4004"/>
              </a:lnSpc>
            </a:pPr>
            <a:endParaRPr sz="8000" dirty="0">
              <a:latin typeface="Tahoma"/>
              <a:cs typeface="Tahoma"/>
            </a:endParaRPr>
          </a:p>
        </p:txBody>
      </p:sp>
      <p:sp>
        <p:nvSpPr>
          <p:cNvPr id="10" name="Rectangle 2"/>
          <p:cNvSpPr txBox="1">
            <a:spLocks noChangeArrowheads="1"/>
          </p:cNvSpPr>
          <p:nvPr/>
        </p:nvSpPr>
        <p:spPr bwMode="auto">
          <a:xfrm>
            <a:off x="2514600" y="1943100"/>
            <a:ext cx="12344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35000"/>
              </a:spcBef>
              <a:buClr>
                <a:schemeClr val="tx2"/>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hlink"/>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428750" indent="-228600">
              <a:spcBef>
                <a:spcPct val="35000"/>
              </a:spcBef>
              <a:buClr>
                <a:schemeClr val="hlink"/>
              </a:buClr>
              <a:buChar char="–"/>
              <a:defRPr kumimoji="1">
                <a:solidFill>
                  <a:schemeClr val="tx1"/>
                </a:solidFill>
                <a:latin typeface="Helvetica" panose="020B0604020202020204" pitchFamily="34" charset="0"/>
                <a:ea typeface="MS PGothic"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endParaRPr lang="en-US" altLang="zh-CN" sz="3200" b="1" dirty="0" smtClean="0">
              <a:solidFill>
                <a:schemeClr val="tx2"/>
              </a:solidFill>
              <a:effectLst>
                <a:outerShdw blurRad="38100" dist="38100" dir="2700000" algn="tl">
                  <a:srgbClr val="000000"/>
                </a:outerShdw>
              </a:effectLst>
            </a:endParaRPr>
          </a:p>
          <a:p>
            <a:pPr algn="ctr">
              <a:spcBef>
                <a:spcPct val="0"/>
              </a:spcBef>
              <a:buClrTx/>
              <a:buSzTx/>
              <a:buFontTx/>
              <a:buNone/>
              <a:defRPr/>
            </a:pPr>
            <a:r>
              <a:rPr lang="en-US" altLang="zh-CN" sz="3200" b="1" dirty="0" smtClean="0">
                <a:solidFill>
                  <a:schemeClr val="accent2">
                    <a:lumMod val="75000"/>
                  </a:schemeClr>
                </a:solidFill>
                <a:effectLst>
                  <a:outerShdw blurRad="38100" dist="38100" dir="2700000" algn="tl">
                    <a:srgbClr val="000000"/>
                  </a:outerShdw>
                </a:effectLst>
              </a:rPr>
              <a:t>Analysis of Big Data</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DATA 6300/CIS 6180</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Winter 2024</a:t>
            </a:r>
          </a:p>
          <a:p>
            <a:pPr algn="ctr">
              <a:spcBef>
                <a:spcPct val="0"/>
              </a:spcBef>
              <a:buClrTx/>
              <a:buSzTx/>
              <a:buFontTx/>
              <a:buNone/>
              <a:defRPr/>
            </a:pPr>
            <a:endParaRPr lang="en-US" altLang="en-US" sz="3200" b="1" dirty="0" smtClean="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University of Guelph</a:t>
            </a:r>
          </a:p>
          <a:p>
            <a:pPr algn="ctr">
              <a:spcBef>
                <a:spcPct val="0"/>
              </a:spcBef>
              <a:buClrTx/>
              <a:buSzTx/>
              <a:buFontTx/>
              <a:buNone/>
              <a:defRPr/>
            </a:pPr>
            <a:endParaRPr lang="en-US" altLang="en-US" sz="3200" b="1" dirty="0">
              <a:solidFill>
                <a:schemeClr val="accent2">
                  <a:lumMod val="75000"/>
                </a:schemeClr>
              </a:solidFill>
              <a:effectLst>
                <a:outerShdw blurRad="38100" dist="38100" dir="2700000" algn="tl">
                  <a:srgbClr val="000000"/>
                </a:outerShdw>
              </a:effectLst>
            </a:endParaRPr>
          </a:p>
          <a:p>
            <a:pPr algn="ctr">
              <a:spcBef>
                <a:spcPct val="0"/>
              </a:spcBef>
              <a:buClrTx/>
              <a:buSzTx/>
              <a:buFontTx/>
              <a:buNone/>
              <a:defRPr/>
            </a:pPr>
            <a:r>
              <a:rPr lang="en-US" altLang="en-US" sz="3200" b="1" dirty="0" smtClean="0">
                <a:solidFill>
                  <a:schemeClr val="accent2">
                    <a:lumMod val="75000"/>
                  </a:schemeClr>
                </a:solidFill>
                <a:effectLst>
                  <a:outerShdw blurRad="38100" dist="38100" dir="2700000" algn="tl">
                    <a:srgbClr val="000000"/>
                  </a:outerShdw>
                </a:effectLst>
              </a:rPr>
              <a:t>Lecturer in Charge: Taiwo Omomule, PhD.</a:t>
            </a:r>
          </a:p>
        </p:txBody>
      </p:sp>
    </p:spTree>
    <p:extLst>
      <p:ext uri="{BB962C8B-B14F-4D97-AF65-F5344CB8AC3E}">
        <p14:creationId xmlns:p14="http://schemas.microsoft.com/office/powerpoint/2010/main" val="3907009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4265" y="2079025"/>
            <a:ext cx="15773400" cy="1944399"/>
          </a:xfrm>
        </p:spPr>
        <p:txBody>
          <a:bodyPr/>
          <a:lstStyle/>
          <a:p>
            <a:r>
              <a:rPr lang="en-GB" sz="4200" dirty="0" smtClean="0">
                <a:latin typeface="Tahoma" panose="020B0604030504040204" pitchFamily="34" charset="0"/>
                <a:ea typeface="Tahoma" panose="020B0604030504040204" pitchFamily="34" charset="0"/>
                <a:cs typeface="Tahoma" panose="020B0604030504040204" pitchFamily="34" charset="0"/>
              </a:rPr>
              <a:t>First we import the Python packages we are going to use.</a:t>
            </a:r>
          </a:p>
          <a:p>
            <a:r>
              <a:rPr lang="en-GB" sz="4200" dirty="0" smtClean="0">
                <a:latin typeface="Tahoma" panose="020B0604030504040204" pitchFamily="34" charset="0"/>
                <a:ea typeface="Tahoma" panose="020B0604030504040204" pitchFamily="34" charset="0"/>
                <a:cs typeface="Tahoma" panose="020B0604030504040204" pitchFamily="34" charset="0"/>
              </a:rPr>
              <a:t>Then we use Pandas to load in a </a:t>
            </a:r>
            <a:r>
              <a:rPr lang="en-GB" sz="4200" b="1" dirty="0" err="1" smtClean="0">
                <a:latin typeface="Tahoma" panose="020B0604030504040204" pitchFamily="34" charset="0"/>
                <a:ea typeface="Tahoma" panose="020B0604030504040204" pitchFamily="34" charset="0"/>
                <a:cs typeface="Tahoma" panose="020B0604030504040204" pitchFamily="34" charset="0"/>
              </a:rPr>
              <a:t>Pokeman</a:t>
            </a:r>
            <a:r>
              <a:rPr lang="en-GB" sz="4200" b="1" dirty="0" smtClean="0">
                <a:latin typeface="Tahoma" panose="020B0604030504040204" pitchFamily="34" charset="0"/>
                <a:ea typeface="Tahoma" panose="020B0604030504040204" pitchFamily="34" charset="0"/>
                <a:cs typeface="Tahoma" panose="020B0604030504040204" pitchFamily="34" charset="0"/>
              </a:rPr>
              <a:t> dataset</a:t>
            </a:r>
            <a:r>
              <a:rPr lang="en-GB" sz="4200" dirty="0" smtClean="0">
                <a:latin typeface="Tahoma" panose="020B0604030504040204" pitchFamily="34" charset="0"/>
                <a:ea typeface="Tahoma" panose="020B0604030504040204" pitchFamily="34" charset="0"/>
                <a:cs typeface="Tahoma" panose="020B0604030504040204" pitchFamily="34" charset="0"/>
              </a:rPr>
              <a:t> as a data frame.</a:t>
            </a:r>
          </a:p>
          <a:p>
            <a:endParaRPr lang="en-GB" sz="42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840254" y="6892989"/>
            <a:ext cx="16838146" cy="2677656"/>
          </a:xfrm>
          <a:prstGeom prst="rect">
            <a:avLst/>
          </a:prstGeom>
        </p:spPr>
        <p:txBody>
          <a:bodyPr wrap="square">
            <a:spAutoFit/>
          </a:bodyPr>
          <a:lstStyle/>
          <a:p>
            <a:r>
              <a:rPr lang="en-GB" sz="4200" b="1" dirty="0">
                <a:latin typeface="Arial" panose="020B0604020202020204" pitchFamily="34" charset="0"/>
              </a:rPr>
              <a:t>NOTE: </a:t>
            </a:r>
            <a:r>
              <a:rPr lang="en-GB" sz="4200" dirty="0">
                <a:latin typeface="Arial" panose="020B0604020202020204" pitchFamily="34" charset="0"/>
              </a:rPr>
              <a:t>The argument </a:t>
            </a:r>
            <a:r>
              <a:rPr lang="en-GB" sz="4200" dirty="0" err="1">
                <a:latin typeface="Agency FB" panose="020B0503020202020204" pitchFamily="34" charset="0"/>
              </a:rPr>
              <a:t>index_col</a:t>
            </a:r>
            <a:r>
              <a:rPr lang="en-GB" sz="4200" dirty="0">
                <a:latin typeface="Agency FB" panose="020B0503020202020204" pitchFamily="34" charset="0"/>
              </a:rPr>
              <a:t> </a:t>
            </a:r>
            <a:r>
              <a:rPr lang="en-GB" sz="4200" dirty="0"/>
              <a:t>argument</a:t>
            </a:r>
            <a:r>
              <a:rPr lang="en-GB" sz="4200" dirty="0">
                <a:latin typeface="Agency FB" panose="020B0503020202020204" pitchFamily="34" charset="0"/>
              </a:rPr>
              <a:t> </a:t>
            </a:r>
            <a:r>
              <a:rPr lang="en-GB" sz="4200" dirty="0">
                <a:latin typeface="Arial" panose="020B0604020202020204" pitchFamily="34" charset="0"/>
              </a:rPr>
              <a:t>states that we'll treat the first column of the dataset as the ID column.</a:t>
            </a:r>
          </a:p>
          <a:p>
            <a:r>
              <a:rPr lang="en-GB" sz="4200" b="1" dirty="0">
                <a:latin typeface="Arial" panose="020B0604020202020204" pitchFamily="34" charset="0"/>
              </a:rPr>
              <a:t>NOTE: </a:t>
            </a:r>
            <a:r>
              <a:rPr lang="en-GB" sz="4200" dirty="0">
                <a:latin typeface="Arial" panose="020B0604020202020204" pitchFamily="34" charset="0"/>
              </a:rPr>
              <a:t>The encoding argument allows us to by pass an input error created by special characters in the data set.</a:t>
            </a:r>
            <a:endParaRPr lang="en-GB" sz="4200" dirty="0"/>
          </a:p>
        </p:txBody>
      </p:sp>
      <p:pic>
        <p:nvPicPr>
          <p:cNvPr id="4" name="Picture 3"/>
          <p:cNvPicPr>
            <a:picLocks noChangeAspect="1"/>
          </p:cNvPicPr>
          <p:nvPr/>
        </p:nvPicPr>
        <p:blipFill>
          <a:blip r:embed="rId2"/>
          <a:stretch>
            <a:fillRect/>
          </a:stretch>
        </p:blipFill>
        <p:spPr>
          <a:xfrm>
            <a:off x="840255" y="4686301"/>
            <a:ext cx="16581471" cy="1370909"/>
          </a:xfrm>
          <a:prstGeom prst="rect">
            <a:avLst/>
          </a:prstGeom>
        </p:spPr>
      </p:pic>
      <p:sp>
        <p:nvSpPr>
          <p:cNvPr id="6"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8" name="Text Box 1"/>
          <p:cNvSpPr txBox="1">
            <a:spLocks noChangeArrowheads="1"/>
          </p:cNvSpPr>
          <p:nvPr/>
        </p:nvSpPr>
        <p:spPr bwMode="auto">
          <a:xfrm>
            <a:off x="840254" y="495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Reading in the Data</a:t>
            </a:r>
            <a:endParaRPr lang="en-US" sz="6599" dirty="0">
              <a:latin typeface="Calibri Light" panose="020F0302020204030204" pitchFamily="34" charset="0"/>
            </a:endParaRPr>
          </a:p>
        </p:txBody>
      </p:sp>
    </p:spTree>
    <p:extLst>
      <p:ext uri="{BB962C8B-B14F-4D97-AF65-F5344CB8AC3E}">
        <p14:creationId xmlns:p14="http://schemas.microsoft.com/office/powerpoint/2010/main" val="1410388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3771" y="1974056"/>
            <a:ext cx="3993140" cy="465221"/>
          </a:xfrm>
          <a:prstGeom prst="rect">
            <a:avLst/>
          </a:prstGeom>
        </p:spPr>
      </p:pic>
      <p:pic>
        <p:nvPicPr>
          <p:cNvPr id="5" name="Picture 4"/>
          <p:cNvPicPr>
            <a:picLocks noChangeAspect="1"/>
          </p:cNvPicPr>
          <p:nvPr/>
        </p:nvPicPr>
        <p:blipFill>
          <a:blip r:embed="rId3"/>
          <a:stretch>
            <a:fillRect/>
          </a:stretch>
        </p:blipFill>
        <p:spPr>
          <a:xfrm>
            <a:off x="1095156" y="2439277"/>
            <a:ext cx="15616890" cy="3200183"/>
          </a:xfrm>
          <a:prstGeom prst="rect">
            <a:avLst/>
          </a:prstGeom>
        </p:spPr>
      </p:pic>
      <p:pic>
        <p:nvPicPr>
          <p:cNvPr id="3" name="Picture 2"/>
          <p:cNvPicPr>
            <a:picLocks noChangeAspect="1"/>
          </p:cNvPicPr>
          <p:nvPr/>
        </p:nvPicPr>
        <p:blipFill>
          <a:blip r:embed="rId4"/>
          <a:stretch>
            <a:fillRect/>
          </a:stretch>
        </p:blipFill>
        <p:spPr>
          <a:xfrm>
            <a:off x="1095156" y="5931739"/>
            <a:ext cx="4987410" cy="428606"/>
          </a:xfrm>
          <a:prstGeom prst="rect">
            <a:avLst/>
          </a:prstGeom>
        </p:spPr>
      </p:pic>
      <p:pic>
        <p:nvPicPr>
          <p:cNvPr id="6" name="Picture 5"/>
          <p:cNvPicPr>
            <a:picLocks noChangeAspect="1"/>
          </p:cNvPicPr>
          <p:nvPr/>
        </p:nvPicPr>
        <p:blipFill>
          <a:blip r:embed="rId5"/>
          <a:stretch>
            <a:fillRect/>
          </a:stretch>
        </p:blipFill>
        <p:spPr>
          <a:xfrm>
            <a:off x="1095157" y="6540453"/>
            <a:ext cx="14595056" cy="3420966"/>
          </a:xfrm>
          <a:prstGeom prst="rect">
            <a:avLst/>
          </a:prstGeom>
        </p:spPr>
      </p:pic>
      <p:sp>
        <p:nvSpPr>
          <p:cNvPr id="7" name="object 27"/>
          <p:cNvSpPr/>
          <p:nvPr/>
        </p:nvSpPr>
        <p:spPr>
          <a:xfrm>
            <a:off x="14478000" y="-1333500"/>
            <a:ext cx="5850635" cy="5850635"/>
          </a:xfrm>
          <a:prstGeom prst="rect">
            <a:avLst/>
          </a:prstGeom>
          <a:blipFill>
            <a:blip r:embed="rId6"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840254" y="495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Examining in the Data</a:t>
            </a:r>
            <a:endParaRPr lang="en-US" sz="6599" dirty="0">
              <a:latin typeface="Calibri Light" panose="020F0302020204030204" pitchFamily="34" charset="0"/>
            </a:endParaRPr>
          </a:p>
        </p:txBody>
      </p:sp>
    </p:spTree>
    <p:extLst>
      <p:ext uri="{BB962C8B-B14F-4D97-AF65-F5344CB8AC3E}">
        <p14:creationId xmlns:p14="http://schemas.microsoft.com/office/powerpoint/2010/main" val="137744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372" y="2470304"/>
            <a:ext cx="16194428" cy="6527007"/>
          </a:xfrm>
        </p:spPr>
        <p:txBody>
          <a:bodyPr/>
          <a:lstStyle/>
          <a:p>
            <a:pPr marL="428625" indent="-428625"/>
            <a:r>
              <a:rPr lang="en-GB" sz="4200" dirty="0">
                <a:latin typeface="Tahoma" panose="020B0604030504040204" pitchFamily="34" charset="0"/>
                <a:ea typeface="Tahoma" panose="020B0604030504040204" pitchFamily="34" charset="0"/>
                <a:cs typeface="Tahoma" panose="020B0604030504040204" pitchFamily="34" charset="0"/>
              </a:rPr>
              <a:t>We could spend time staring at these numbers, but that is unlikely to offer us any form of insight</a:t>
            </a:r>
            <a:r>
              <a:rPr lang="en-GB" sz="4200" dirty="0" smtClean="0">
                <a:latin typeface="Tahoma" panose="020B0604030504040204" pitchFamily="34" charset="0"/>
                <a:ea typeface="Tahoma" panose="020B0604030504040204" pitchFamily="34" charset="0"/>
                <a:cs typeface="Tahoma" panose="020B0604030504040204" pitchFamily="34" charset="0"/>
              </a:rPr>
              <a:t>.</a:t>
            </a:r>
          </a:p>
          <a:p>
            <a:pPr marL="428625" indent="-428625"/>
            <a:endParaRPr lang="en-GB" sz="4200" dirty="0">
              <a:latin typeface="Tahoma" panose="020B0604030504040204" pitchFamily="34" charset="0"/>
              <a:ea typeface="Tahoma" panose="020B0604030504040204" pitchFamily="34" charset="0"/>
              <a:cs typeface="Tahoma" panose="020B0604030504040204" pitchFamily="34" charset="0"/>
            </a:endParaRPr>
          </a:p>
          <a:p>
            <a:pPr marL="428625" indent="-428625"/>
            <a:r>
              <a:rPr lang="en-GB" sz="4200" dirty="0">
                <a:latin typeface="Tahoma" panose="020B0604030504040204" pitchFamily="34" charset="0"/>
                <a:ea typeface="Tahoma" panose="020B0604030504040204" pitchFamily="34" charset="0"/>
                <a:cs typeface="Tahoma" panose="020B0604030504040204" pitchFamily="34" charset="0"/>
              </a:rPr>
              <a:t>We could begin by conducting all of our statistical tests.</a:t>
            </a:r>
          </a:p>
          <a:p>
            <a:pPr marL="428625" indent="-428625"/>
            <a:endParaRPr lang="en-GB" sz="4200" dirty="0" smtClean="0">
              <a:latin typeface="Tahoma" panose="020B0604030504040204" pitchFamily="34" charset="0"/>
              <a:ea typeface="Tahoma" panose="020B0604030504040204" pitchFamily="34" charset="0"/>
              <a:cs typeface="Tahoma" panose="020B0604030504040204" pitchFamily="34" charset="0"/>
            </a:endParaRPr>
          </a:p>
          <a:p>
            <a:pPr marL="428625" indent="-428625"/>
            <a:r>
              <a:rPr lang="en-GB" sz="4200" dirty="0" smtClean="0">
                <a:latin typeface="Tahoma" panose="020B0604030504040204" pitchFamily="34" charset="0"/>
                <a:ea typeface="Tahoma" panose="020B0604030504040204" pitchFamily="34" charset="0"/>
                <a:cs typeface="Tahoma" panose="020B0604030504040204" pitchFamily="34" charset="0"/>
              </a:rPr>
              <a:t>However</a:t>
            </a:r>
            <a:r>
              <a:rPr lang="en-GB" sz="4200" dirty="0">
                <a:latin typeface="Tahoma" panose="020B0604030504040204" pitchFamily="34" charset="0"/>
                <a:ea typeface="Tahoma" panose="020B0604030504040204" pitchFamily="34" charset="0"/>
                <a:cs typeface="Tahoma" panose="020B0604030504040204" pitchFamily="34" charset="0"/>
              </a:rPr>
              <a:t>, a good field commander never goes into battle without first doing a recognisance of the terrain…</a:t>
            </a:r>
          </a:p>
          <a:p>
            <a:endParaRPr lang="en-GB" sz="4200" dirty="0" smtClean="0">
              <a:latin typeface="Tahoma" panose="020B0604030504040204" pitchFamily="34" charset="0"/>
              <a:ea typeface="Tahoma" panose="020B0604030504040204" pitchFamily="34" charset="0"/>
              <a:cs typeface="Tahoma" panose="020B0604030504040204" pitchFamily="34" charset="0"/>
            </a:endParaRPr>
          </a:p>
          <a:p>
            <a:r>
              <a:rPr lang="en-GB" sz="4200" dirty="0" smtClean="0">
                <a:latin typeface="Tahoma" panose="020B0604030504040204" pitchFamily="34" charset="0"/>
                <a:ea typeface="Tahoma" panose="020B0604030504040204" pitchFamily="34" charset="0"/>
                <a:cs typeface="Tahoma" panose="020B0604030504040204" pitchFamily="34" charset="0"/>
              </a:rPr>
              <a:t>This </a:t>
            </a:r>
            <a:r>
              <a:rPr lang="en-GB" sz="4200" dirty="0">
                <a:latin typeface="Tahoma" panose="020B0604030504040204" pitchFamily="34" charset="0"/>
                <a:ea typeface="Tahoma" panose="020B0604030504040204" pitchFamily="34" charset="0"/>
                <a:cs typeface="Tahoma" panose="020B0604030504040204" pitchFamily="34" charset="0"/>
              </a:rPr>
              <a:t>is exactly what EDA is </a:t>
            </a:r>
            <a:r>
              <a:rPr lang="en-GB" sz="4200" dirty="0" smtClean="0">
                <a:latin typeface="Tahoma" panose="020B0604030504040204" pitchFamily="34" charset="0"/>
                <a:ea typeface="Tahoma" panose="020B0604030504040204" pitchFamily="34" charset="0"/>
                <a:cs typeface="Tahoma" panose="020B0604030504040204" pitchFamily="34" charset="0"/>
              </a:rPr>
              <a:t>for…</a:t>
            </a:r>
            <a:endParaRPr lang="en-GB" sz="4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sz="4200" dirty="0">
              <a:latin typeface="Tahoma" panose="020B0604030504040204" pitchFamily="34" charset="0"/>
              <a:ea typeface="Tahoma" panose="020B0604030504040204" pitchFamily="34" charset="0"/>
              <a:cs typeface="Tahoma" panose="020B0604030504040204" pitchFamily="34" charset="0"/>
            </a:endParaRPr>
          </a:p>
        </p:txBody>
      </p:sp>
      <p:sp>
        <p:nvSpPr>
          <p:cNvPr id="5"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840254" y="495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Preliminary Thought Process</a:t>
            </a:r>
            <a:endParaRPr lang="en-US" sz="6599" dirty="0">
              <a:latin typeface="Calibri Light" panose="020F0302020204030204" pitchFamily="34" charset="0"/>
            </a:endParaRPr>
          </a:p>
        </p:txBody>
      </p:sp>
    </p:spTree>
    <p:extLst>
      <p:ext uri="{BB962C8B-B14F-4D97-AF65-F5344CB8AC3E}">
        <p14:creationId xmlns:p14="http://schemas.microsoft.com/office/powerpoint/2010/main" val="2413073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75971" y="3434153"/>
            <a:ext cx="8129588" cy="6300788"/>
          </a:xfrm>
          <a:prstGeom prst="rect">
            <a:avLst/>
          </a:prstGeom>
        </p:spPr>
      </p:pic>
      <p:pic>
        <p:nvPicPr>
          <p:cNvPr id="5" name="Picture 4"/>
          <p:cNvPicPr>
            <a:picLocks noChangeAspect="1"/>
          </p:cNvPicPr>
          <p:nvPr/>
        </p:nvPicPr>
        <p:blipFill>
          <a:blip r:embed="rId3"/>
          <a:stretch>
            <a:fillRect/>
          </a:stretch>
        </p:blipFill>
        <p:spPr>
          <a:xfrm>
            <a:off x="612283" y="3824798"/>
            <a:ext cx="9207023" cy="1318428"/>
          </a:xfrm>
          <a:prstGeom prst="rect">
            <a:avLst/>
          </a:prstGeom>
        </p:spPr>
      </p:pic>
      <p:sp>
        <p:nvSpPr>
          <p:cNvPr id="6"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840254" y="70068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Plotting a histogram in Python</a:t>
            </a:r>
            <a:endParaRPr lang="en-US" sz="6599" dirty="0">
              <a:latin typeface="Calibri Light" panose="020F0302020204030204" pitchFamily="34" charset="0"/>
            </a:endParaRPr>
          </a:p>
        </p:txBody>
      </p:sp>
    </p:spTree>
    <p:extLst>
      <p:ext uri="{BB962C8B-B14F-4D97-AF65-F5344CB8AC3E}">
        <p14:creationId xmlns:p14="http://schemas.microsoft.com/office/powerpoint/2010/main" val="81693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40254" y="1585314"/>
            <a:ext cx="16609546" cy="3278433"/>
          </a:xfrm>
        </p:spPr>
        <p:txBody>
          <a:bodyPr>
            <a:noAutofit/>
          </a:bodyPr>
          <a:lstStyle/>
          <a:p>
            <a:pPr marL="625475" indent="-625475">
              <a:buClr>
                <a:schemeClr val="accent2">
                  <a:lumMod val="50000"/>
                </a:schemeClr>
              </a:buClr>
              <a:buFont typeface="Wingdings" panose="05000000000000000000" pitchFamily="2" charset="2"/>
              <a:buChar char="q"/>
            </a:pP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You may have noticed the two histograms we’ve seen so far look different, despite using the </a:t>
            </a:r>
            <a:r>
              <a:rPr lang="en-GB" sz="4200"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exact</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same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a:t>
            </a:r>
          </a:p>
          <a:p>
            <a:pPr marL="625475" indent="-625475">
              <a:buClr>
                <a:schemeClr val="accent2">
                  <a:lumMod val="50000"/>
                </a:schemeClr>
              </a:buClr>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This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is because they have different bin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values.</a:t>
            </a:r>
          </a:p>
          <a:p>
            <a:pPr marL="625475" indent="-625475">
              <a:buClr>
                <a:schemeClr val="accent2">
                  <a:lumMod val="50000"/>
                </a:schemeClr>
              </a:buClr>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left graph used the default bins generated by </a:t>
            </a:r>
            <a:r>
              <a:rPr lang="en-GB" sz="4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plt.hist</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while the one on the right used bins that I specified.</a:t>
            </a:r>
          </a:p>
        </p:txBody>
      </p:sp>
      <p:pic>
        <p:nvPicPr>
          <p:cNvPr id="7" name="Picture 6"/>
          <p:cNvPicPr>
            <a:picLocks noChangeAspect="1"/>
          </p:cNvPicPr>
          <p:nvPr/>
        </p:nvPicPr>
        <p:blipFill>
          <a:blip r:embed="rId2"/>
          <a:stretch>
            <a:fillRect/>
          </a:stretch>
        </p:blipFill>
        <p:spPr>
          <a:xfrm>
            <a:off x="2782357" y="5573211"/>
            <a:ext cx="5638571" cy="4211826"/>
          </a:xfrm>
          <a:prstGeom prst="rect">
            <a:avLst/>
          </a:prstGeom>
        </p:spPr>
      </p:pic>
      <p:pic>
        <p:nvPicPr>
          <p:cNvPr id="8" name="Picture 7"/>
          <p:cNvPicPr>
            <a:picLocks noChangeAspect="1"/>
          </p:cNvPicPr>
          <p:nvPr/>
        </p:nvPicPr>
        <p:blipFill>
          <a:blip r:embed="rId3"/>
          <a:stretch>
            <a:fillRect/>
          </a:stretch>
        </p:blipFill>
        <p:spPr>
          <a:xfrm>
            <a:off x="9549113" y="5411732"/>
            <a:ext cx="5851004" cy="4534785"/>
          </a:xfrm>
          <a:prstGeom prst="rect">
            <a:avLst/>
          </a:prstGeom>
        </p:spPr>
      </p:pic>
      <p:sp>
        <p:nvSpPr>
          <p:cNvPr id="9"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10"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1" name="Text Box 1"/>
          <p:cNvSpPr txBox="1">
            <a:spLocks noChangeArrowheads="1"/>
          </p:cNvSpPr>
          <p:nvPr/>
        </p:nvSpPr>
        <p:spPr bwMode="auto">
          <a:xfrm>
            <a:off x="840254" y="495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Bins</a:t>
            </a:r>
            <a:endParaRPr lang="en-US" sz="6599" dirty="0">
              <a:latin typeface="Calibri Light" panose="020F0302020204030204" pitchFamily="34" charset="0"/>
            </a:endParaRPr>
          </a:p>
        </p:txBody>
      </p:sp>
    </p:spTree>
    <p:extLst>
      <p:ext uri="{BB962C8B-B14F-4D97-AF65-F5344CB8AC3E}">
        <p14:creationId xmlns:p14="http://schemas.microsoft.com/office/powerpoint/2010/main" val="2859330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8446" y="1119702"/>
            <a:ext cx="16215154" cy="6527007"/>
          </a:xfrm>
        </p:spPr>
        <p:txBody>
          <a:bodyPr/>
          <a:lstStyle/>
          <a:p>
            <a:pPr marL="722313" indent="-722313">
              <a:buClr>
                <a:schemeClr val="accent2">
                  <a:lumMod val="50000"/>
                </a:schemeClr>
              </a:buClr>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There are a couple of ways to manipulate bins in </a:t>
            </a: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matplotlib</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marL="722313" indent="-722313">
              <a:buClr>
                <a:schemeClr val="accent2">
                  <a:lumMod val="50000"/>
                </a:schemeClr>
              </a:buClr>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Here, I specified where the edges of the bars of the histogram are; the bin edges.</a:t>
            </a: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1412835" y="3573927"/>
            <a:ext cx="11120439" cy="1618557"/>
          </a:xfrm>
          <a:prstGeom prst="rect">
            <a:avLst/>
          </a:prstGeom>
        </p:spPr>
      </p:pic>
      <p:pic>
        <p:nvPicPr>
          <p:cNvPr id="8" name="Picture 7"/>
          <p:cNvPicPr>
            <a:picLocks noChangeAspect="1"/>
          </p:cNvPicPr>
          <p:nvPr/>
        </p:nvPicPr>
        <p:blipFill>
          <a:blip r:embed="rId3"/>
          <a:stretch>
            <a:fillRect/>
          </a:stretch>
        </p:blipFill>
        <p:spPr>
          <a:xfrm>
            <a:off x="10377428" y="4881908"/>
            <a:ext cx="6808808" cy="5071143"/>
          </a:xfrm>
          <a:prstGeom prst="rect">
            <a:avLst/>
          </a:prstGeom>
        </p:spPr>
      </p:pic>
      <p:sp>
        <p:nvSpPr>
          <p:cNvPr id="5"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572161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3633" y="1315098"/>
            <a:ext cx="17182287" cy="6527007"/>
          </a:xfrm>
        </p:spPr>
        <p:txBody>
          <a:bodyPr/>
          <a:lstStyle/>
          <a:p>
            <a:pPr marL="625475" indent="-625475">
              <a:buClr>
                <a:schemeClr val="accent2">
                  <a:lumMod val="50000"/>
                </a:schemeClr>
              </a:buClr>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You could also specify the number of bins, and </a:t>
            </a:r>
            <a:r>
              <a:rPr lang="en-GB" sz="4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t>
            </a: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atplotlib</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will automatically generate a number of evenly spaced bins.</a:t>
            </a: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1204853" y="3563374"/>
            <a:ext cx="7826859" cy="1054925"/>
          </a:xfrm>
          <a:prstGeom prst="rect">
            <a:avLst/>
          </a:prstGeom>
        </p:spPr>
      </p:pic>
      <p:pic>
        <p:nvPicPr>
          <p:cNvPr id="4" name="Picture 3"/>
          <p:cNvPicPr>
            <a:picLocks noChangeAspect="1"/>
          </p:cNvPicPr>
          <p:nvPr/>
        </p:nvPicPr>
        <p:blipFill>
          <a:blip r:embed="rId3"/>
          <a:stretch>
            <a:fillRect/>
          </a:stretch>
        </p:blipFill>
        <p:spPr>
          <a:xfrm>
            <a:off x="9118409" y="3563373"/>
            <a:ext cx="8072438" cy="6172200"/>
          </a:xfrm>
          <a:prstGeom prst="rect">
            <a:avLst/>
          </a:prstGeom>
        </p:spPr>
      </p:pic>
      <p:sp>
        <p:nvSpPr>
          <p:cNvPr id="5" name="object 27"/>
          <p:cNvSpPr/>
          <p:nvPr/>
        </p:nvSpPr>
        <p:spPr>
          <a:xfrm>
            <a:off x="14478000" y="-12954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6" name="object 26"/>
          <p:cNvSpPr/>
          <p:nvPr/>
        </p:nvSpPr>
        <p:spPr>
          <a:xfrm>
            <a:off x="0" y="3810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3325994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6018" y="1797690"/>
            <a:ext cx="16317582" cy="3269610"/>
          </a:xfrm>
        </p:spPr>
        <p:txBody>
          <a:bodyPr>
            <a:normAutofit lnSpcReduction="10000"/>
          </a:bodyPr>
          <a:lstStyle/>
          <a:p>
            <a:pPr marL="625475" indent="-625475" algn="just">
              <a:buFont typeface="Wingdings" panose="05000000000000000000" pitchFamily="2" charset="2"/>
              <a:buChar char="q"/>
            </a:pP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Matplotlib</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is a powerful, but sometimes unwieldy, Python library.</a:t>
            </a:r>
          </a:p>
          <a:p>
            <a:pPr marL="625475" indent="-625475" algn="just">
              <a:buFont typeface="Wingdings" panose="05000000000000000000" pitchFamily="2" charset="2"/>
              <a:buChar char="q"/>
            </a:pP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Seaborn</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provides a high-level interface to </a:t>
            </a: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Matplotlib</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and makes it easier to produce graphs like the one on the right.</a:t>
            </a:r>
          </a:p>
          <a:p>
            <a:pPr marL="625475" indent="-625475" algn="just">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Some IDEs incorporate elements of this “under the hood” nowadays.</a:t>
            </a:r>
          </a:p>
        </p:txBody>
      </p:sp>
      <p:pic>
        <p:nvPicPr>
          <p:cNvPr id="4" name="Picture 3"/>
          <p:cNvPicPr>
            <a:picLocks noChangeAspect="1"/>
          </p:cNvPicPr>
          <p:nvPr/>
        </p:nvPicPr>
        <p:blipFill>
          <a:blip r:embed="rId2"/>
          <a:stretch>
            <a:fillRect/>
          </a:stretch>
        </p:blipFill>
        <p:spPr>
          <a:xfrm>
            <a:off x="1885970" y="5486721"/>
            <a:ext cx="7056749" cy="4800279"/>
          </a:xfrm>
          <a:prstGeom prst="rect">
            <a:avLst/>
          </a:prstGeom>
        </p:spPr>
      </p:pic>
      <p:pic>
        <p:nvPicPr>
          <p:cNvPr id="5" name="Picture 4"/>
          <p:cNvPicPr>
            <a:picLocks noChangeAspect="1"/>
          </p:cNvPicPr>
          <p:nvPr/>
        </p:nvPicPr>
        <p:blipFill>
          <a:blip r:embed="rId3"/>
          <a:stretch>
            <a:fillRect/>
          </a:stretch>
        </p:blipFill>
        <p:spPr>
          <a:xfrm>
            <a:off x="9842870" y="5486722"/>
            <a:ext cx="6230897" cy="4733720"/>
          </a:xfrm>
          <a:prstGeom prst="rect">
            <a:avLst/>
          </a:prstGeom>
        </p:spPr>
      </p:pic>
      <p:sp>
        <p:nvSpPr>
          <p:cNvPr id="6"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8" name="Text Box 1"/>
          <p:cNvSpPr txBox="1">
            <a:spLocks noChangeArrowheads="1"/>
          </p:cNvSpPr>
          <p:nvPr/>
        </p:nvSpPr>
        <p:spPr bwMode="auto">
          <a:xfrm>
            <a:off x="838200"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err="1" smtClean="0">
                <a:solidFill>
                  <a:srgbClr val="680E42"/>
                </a:solidFill>
                <a:latin typeface="Tahoma"/>
                <a:cs typeface="Tahoma"/>
              </a:rPr>
              <a:t>Seaborn</a:t>
            </a:r>
            <a:endParaRPr lang="en-US" sz="6599" dirty="0">
              <a:latin typeface="Calibri Light" panose="020F0302020204030204" pitchFamily="34" charset="0"/>
            </a:endParaRPr>
          </a:p>
        </p:txBody>
      </p:sp>
    </p:spTree>
    <p:extLst>
      <p:ext uri="{BB962C8B-B14F-4D97-AF65-F5344CB8AC3E}">
        <p14:creationId xmlns:p14="http://schemas.microsoft.com/office/powerpoint/2010/main" val="3689350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71700"/>
            <a:ext cx="16268700" cy="6527007"/>
          </a:xfrm>
        </p:spPr>
        <p:txBody>
          <a:bodyPr/>
          <a:lstStyle/>
          <a:p>
            <a:pPr marL="625475" indent="-625475">
              <a:buFont typeface="Wingdings" panose="05000000000000000000" pitchFamily="2" charset="2"/>
              <a:buChar char="q"/>
            </a:pP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Seaborn</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offers:</a:t>
            </a:r>
          </a:p>
          <a:p>
            <a:pPr marL="0" indent="0" fontAlgn="base">
              <a:buNone/>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 Using</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default themes that are aesthetically pleasing.</a:t>
            </a:r>
          </a:p>
          <a:p>
            <a:pPr marL="0" indent="0" fontAlgn="base">
              <a:buNone/>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 Setting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custom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colour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palettes.</a:t>
            </a:r>
          </a:p>
          <a:p>
            <a:pPr marL="0" indent="0" fontAlgn="base">
              <a:buNone/>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 Making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attractive statistical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plots.</a:t>
            </a:r>
          </a:p>
          <a:p>
            <a:pPr marL="0" indent="0" fontAlgn="base">
              <a:buNone/>
            </a:pP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Easily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and flexibly displaying distributions.</a:t>
            </a:r>
          </a:p>
          <a:p>
            <a:pPr marL="0" indent="0" fontAlgn="base">
              <a:buNone/>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 Visualising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information from matrices and </a:t>
            </a:r>
            <a:r>
              <a:rPr lang="en-GB" sz="42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DataFrames</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t>
            </a:r>
          </a:p>
          <a:p>
            <a:pPr marL="625475" indent="-625475" fontAlgn="base">
              <a:buFont typeface="Wingdings" panose="05000000000000000000" pitchFamily="2" charset="2"/>
              <a:buChar char="q"/>
            </a:pP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 last three points have led to </a:t>
            </a: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Seaborn</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becoming the exploratory data analysis tool of choice for many Python users.</a:t>
            </a: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5"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838200" y="62448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Benefits of </a:t>
            </a:r>
            <a:r>
              <a:rPr lang="en-US" sz="6600" spc="-76" dirty="0" err="1" smtClean="0">
                <a:solidFill>
                  <a:srgbClr val="680E42"/>
                </a:solidFill>
                <a:latin typeface="Tahoma"/>
                <a:cs typeface="Tahoma"/>
              </a:rPr>
              <a:t>Seaborn</a:t>
            </a:r>
            <a:endParaRPr lang="en-US" sz="6599" dirty="0">
              <a:latin typeface="Calibri Light" panose="020F0302020204030204" pitchFamily="34" charset="0"/>
            </a:endParaRPr>
          </a:p>
        </p:txBody>
      </p:sp>
    </p:spTree>
    <p:extLst>
      <p:ext uri="{BB962C8B-B14F-4D97-AF65-F5344CB8AC3E}">
        <p14:creationId xmlns:p14="http://schemas.microsoft.com/office/powerpoint/2010/main" val="3434989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2360" y="2445453"/>
            <a:ext cx="15773400" cy="812097"/>
          </a:xfrm>
        </p:spPr>
        <p:txBody>
          <a:bodyPr/>
          <a:lstStyle/>
          <a:p>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Allow </a:t>
            </a:r>
            <a:r>
              <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you to plot the distributions of numeric variables.</a:t>
            </a:r>
          </a:p>
        </p:txBody>
      </p:sp>
      <p:pic>
        <p:nvPicPr>
          <p:cNvPr id="7" name="Picture 6"/>
          <p:cNvPicPr>
            <a:picLocks noChangeAspect="1"/>
          </p:cNvPicPr>
          <p:nvPr/>
        </p:nvPicPr>
        <p:blipFill>
          <a:blip r:embed="rId2"/>
          <a:stretch>
            <a:fillRect/>
          </a:stretch>
        </p:blipFill>
        <p:spPr>
          <a:xfrm>
            <a:off x="1561025" y="4162335"/>
            <a:ext cx="5917749" cy="1235574"/>
          </a:xfrm>
          <a:prstGeom prst="rect">
            <a:avLst/>
          </a:prstGeom>
        </p:spPr>
      </p:pic>
      <p:pic>
        <p:nvPicPr>
          <p:cNvPr id="8" name="Picture 7"/>
          <p:cNvPicPr>
            <a:picLocks noChangeAspect="1"/>
          </p:cNvPicPr>
          <p:nvPr/>
        </p:nvPicPr>
        <p:blipFill>
          <a:blip r:embed="rId3"/>
          <a:stretch>
            <a:fillRect/>
          </a:stretch>
        </p:blipFill>
        <p:spPr>
          <a:xfrm>
            <a:off x="8979061" y="3694472"/>
            <a:ext cx="8386763" cy="6172200"/>
          </a:xfrm>
          <a:prstGeom prst="rect">
            <a:avLst/>
          </a:prstGeom>
        </p:spPr>
      </p:pic>
      <p:sp>
        <p:nvSpPr>
          <p:cNvPr id="6"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840254" y="4953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Histograms</a:t>
            </a:r>
            <a:endParaRPr lang="en-US" sz="6599" dirty="0">
              <a:latin typeface="Calibri Light" panose="020F0302020204030204" pitchFamily="34" charset="0"/>
            </a:endParaRPr>
          </a:p>
        </p:txBody>
      </p:sp>
    </p:spTree>
    <p:extLst>
      <p:ext uri="{BB962C8B-B14F-4D97-AF65-F5344CB8AC3E}">
        <p14:creationId xmlns:p14="http://schemas.microsoft.com/office/powerpoint/2010/main" val="23746560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2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24" name="object 24"/>
          <p:cNvSpPr txBox="1"/>
          <p:nvPr/>
        </p:nvSpPr>
        <p:spPr>
          <a:xfrm>
            <a:off x="563117" y="3314700"/>
            <a:ext cx="16840200" cy="6477000"/>
          </a:xfrm>
          <a:prstGeom prst="rect">
            <a:avLst/>
          </a:prstGeom>
        </p:spPr>
        <p:txBody>
          <a:bodyPr wrap="square" lIns="0" tIns="25431" rIns="0" bIns="0" rtlCol="0">
            <a:noAutofit/>
          </a:bodyPr>
          <a:lstStyle/>
          <a:p>
            <a:pPr marL="12700" algn="ctr">
              <a:lnSpc>
                <a:spcPts val="4000"/>
              </a:lnSpc>
            </a:pPr>
            <a:endParaRPr lang="en-US" sz="8000" spc="-71" dirty="0" smtClean="0">
              <a:solidFill>
                <a:srgbClr val="680E42"/>
              </a:solidFill>
              <a:latin typeface="Tahoma"/>
              <a:cs typeface="Tahoma"/>
            </a:endParaRPr>
          </a:p>
          <a:p>
            <a:pPr marL="12700" algn="ctr">
              <a:lnSpc>
                <a:spcPts val="4000"/>
              </a:lnSpc>
            </a:pPr>
            <a:endParaRPr lang="en-US" sz="8000" b="1" spc="-71" dirty="0">
              <a:solidFill>
                <a:srgbClr val="680E42"/>
              </a:solidFill>
              <a:latin typeface="Tahoma"/>
              <a:cs typeface="Tahoma"/>
            </a:endParaRPr>
          </a:p>
          <a:p>
            <a:pPr marL="12700" algn="ctr">
              <a:lnSpc>
                <a:spcPts val="4000"/>
              </a:lnSpc>
            </a:pPr>
            <a:r>
              <a:rPr lang="en-US" sz="8000" spc="-76" dirty="0" smtClean="0">
                <a:solidFill>
                  <a:srgbClr val="680E42"/>
                </a:solidFill>
                <a:latin typeface="Tahoma"/>
                <a:cs typeface="Tahoma"/>
              </a:rPr>
              <a:t>EXPLORATORY DATA ANALYSIS</a:t>
            </a:r>
          </a:p>
          <a:p>
            <a:pPr marL="12700" algn="ctr">
              <a:lnSpc>
                <a:spcPts val="4000"/>
              </a:lnSpc>
            </a:pPr>
            <a:endParaRPr lang="en-US" sz="8000" spc="-76" dirty="0" smtClean="0">
              <a:solidFill>
                <a:srgbClr val="680E42"/>
              </a:solidFill>
              <a:latin typeface="Tahoma"/>
              <a:cs typeface="Tahoma"/>
            </a:endParaRPr>
          </a:p>
          <a:p>
            <a:pPr marL="12700" algn="ctr">
              <a:lnSpc>
                <a:spcPts val="4000"/>
              </a:lnSpc>
            </a:pPr>
            <a:endParaRPr lang="en-US" sz="8000" spc="-76" dirty="0">
              <a:solidFill>
                <a:srgbClr val="680E42"/>
              </a:solidFill>
              <a:latin typeface="Tahoma"/>
              <a:cs typeface="Tahoma"/>
            </a:endParaRPr>
          </a:p>
          <a:p>
            <a:pPr marL="12700" algn="ctr">
              <a:lnSpc>
                <a:spcPts val="4000"/>
              </a:lnSpc>
            </a:pPr>
            <a:r>
              <a:rPr lang="en-US" sz="8000" spc="-76" dirty="0" smtClean="0">
                <a:solidFill>
                  <a:srgbClr val="680E42"/>
                </a:solidFill>
                <a:latin typeface="Tahoma"/>
                <a:cs typeface="Tahoma"/>
              </a:rPr>
              <a:t>(EDA)</a:t>
            </a:r>
            <a:endParaRPr lang="en-US" sz="8000" spc="-76" dirty="0">
              <a:solidFill>
                <a:srgbClr val="680E42"/>
              </a:solidFill>
              <a:latin typeface="Tahoma"/>
              <a:cs typeface="Tahoma"/>
            </a:endParaRPr>
          </a:p>
          <a:p>
            <a:pPr marL="12700" algn="ctr">
              <a:lnSpc>
                <a:spcPts val="4000"/>
              </a:lnSpc>
            </a:pPr>
            <a:endParaRPr lang="en-US" sz="8000" b="1" spc="-76" dirty="0">
              <a:solidFill>
                <a:srgbClr val="680E42"/>
              </a:solidFill>
              <a:latin typeface="Tahoma"/>
              <a:cs typeface="Tahoma"/>
            </a:endParaRPr>
          </a:p>
          <a:p>
            <a:pPr marL="12700" algn="ctr">
              <a:lnSpc>
                <a:spcPts val="4004"/>
              </a:lnSpc>
            </a:pPr>
            <a:endParaRPr lang="en-US" sz="8000" spc="-71" dirty="0" smtClean="0">
              <a:solidFill>
                <a:srgbClr val="680E42"/>
              </a:solidFill>
              <a:latin typeface="Tahoma"/>
              <a:cs typeface="Tahoma"/>
            </a:endParaRPr>
          </a:p>
        </p:txBody>
      </p:sp>
    </p:spTree>
    <p:extLst>
      <p:ext uri="{BB962C8B-B14F-4D97-AF65-F5344CB8AC3E}">
        <p14:creationId xmlns:p14="http://schemas.microsoft.com/office/powerpoint/2010/main" val="3914622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7083" y="5352401"/>
            <a:ext cx="7200900" cy="385763"/>
          </a:xfrm>
          <a:prstGeom prst="rect">
            <a:avLst/>
          </a:prstGeom>
        </p:spPr>
      </p:pic>
      <p:pic>
        <p:nvPicPr>
          <p:cNvPr id="5" name="Picture 4"/>
          <p:cNvPicPr>
            <a:picLocks noChangeAspect="1"/>
          </p:cNvPicPr>
          <p:nvPr/>
        </p:nvPicPr>
        <p:blipFill>
          <a:blip r:embed="rId3"/>
          <a:stretch>
            <a:fillRect/>
          </a:stretch>
        </p:blipFill>
        <p:spPr>
          <a:xfrm>
            <a:off x="8859984" y="2930236"/>
            <a:ext cx="8388927" cy="6411260"/>
          </a:xfrm>
          <a:prstGeom prst="rect">
            <a:avLst/>
          </a:prstGeom>
        </p:spPr>
      </p:pic>
      <p:cxnSp>
        <p:nvCxnSpPr>
          <p:cNvPr id="7" name="Straight Arrow Connector 6"/>
          <p:cNvCxnSpPr/>
          <p:nvPr/>
        </p:nvCxnSpPr>
        <p:spPr>
          <a:xfrm flipH="1">
            <a:off x="7072751" y="4405747"/>
            <a:ext cx="20780" cy="845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340927" y="5738163"/>
            <a:ext cx="0" cy="12053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325091" y="4405747"/>
            <a:ext cx="6929" cy="826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32711" y="5698982"/>
            <a:ext cx="0" cy="12053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7083" y="6943510"/>
            <a:ext cx="3016827" cy="2400657"/>
          </a:xfrm>
          <a:prstGeom prst="rect">
            <a:avLst/>
          </a:prstGeom>
          <a:noFill/>
        </p:spPr>
        <p:txBody>
          <a:bodyPr wrap="square" rtlCol="0">
            <a:spAutoFit/>
          </a:bodyPr>
          <a:lstStyle/>
          <a:p>
            <a:r>
              <a:rPr lang="en-GB" sz="3000" dirty="0" err="1">
                <a:latin typeface="Tahoma" panose="020B0604030504040204" pitchFamily="34" charset="0"/>
                <a:ea typeface="Tahoma" panose="020B0604030504040204" pitchFamily="34" charset="0"/>
                <a:cs typeface="Tahoma" panose="020B0604030504040204" pitchFamily="34" charset="0"/>
              </a:rPr>
              <a:t>Seaborn</a:t>
            </a:r>
            <a:r>
              <a:rPr lang="en-GB" sz="3000" dirty="0">
                <a:latin typeface="Tahoma" panose="020B0604030504040204" pitchFamily="34" charset="0"/>
                <a:ea typeface="Tahoma" panose="020B0604030504040204" pitchFamily="34" charset="0"/>
                <a:cs typeface="Tahoma" panose="020B0604030504040204" pitchFamily="34" charset="0"/>
              </a:rPr>
              <a:t> “linear model plot” function for creating a scatter graph</a:t>
            </a:r>
          </a:p>
        </p:txBody>
      </p:sp>
      <p:sp>
        <p:nvSpPr>
          <p:cNvPr id="17" name="TextBox 16"/>
          <p:cNvSpPr txBox="1"/>
          <p:nvPr/>
        </p:nvSpPr>
        <p:spPr>
          <a:xfrm>
            <a:off x="3958941" y="6904328"/>
            <a:ext cx="3352800" cy="1477328"/>
          </a:xfrm>
          <a:prstGeom prst="rect">
            <a:avLst/>
          </a:prstGeom>
          <a:noFill/>
        </p:spPr>
        <p:txBody>
          <a:bodyPr wrap="square" rtlCol="0">
            <a:spAutoFit/>
          </a:bodyPr>
          <a:lstStyle/>
          <a:p>
            <a:r>
              <a:rPr lang="en-GB" sz="3000" dirty="0">
                <a:latin typeface="Tahoma" panose="020B0604030504040204" pitchFamily="34" charset="0"/>
                <a:ea typeface="Tahoma" panose="020B0604030504040204" pitchFamily="34" charset="0"/>
                <a:cs typeface="Tahoma" panose="020B0604030504040204" pitchFamily="34" charset="0"/>
              </a:rPr>
              <a:t>Name of variable we want on the y-axis</a:t>
            </a:r>
          </a:p>
        </p:txBody>
      </p:sp>
      <p:sp>
        <p:nvSpPr>
          <p:cNvPr id="18" name="TextBox 17"/>
          <p:cNvSpPr txBox="1"/>
          <p:nvPr/>
        </p:nvSpPr>
        <p:spPr>
          <a:xfrm>
            <a:off x="2071257" y="3436250"/>
            <a:ext cx="3352800" cy="1477328"/>
          </a:xfrm>
          <a:prstGeom prst="rect">
            <a:avLst/>
          </a:prstGeom>
          <a:noFill/>
        </p:spPr>
        <p:txBody>
          <a:bodyPr wrap="square" rtlCol="0">
            <a:spAutoFit/>
          </a:bodyPr>
          <a:lstStyle/>
          <a:p>
            <a:r>
              <a:rPr lang="en-GB" sz="3000" dirty="0">
                <a:latin typeface="Tahoma" panose="020B0604030504040204" pitchFamily="34" charset="0"/>
                <a:ea typeface="Tahoma" panose="020B0604030504040204" pitchFamily="34" charset="0"/>
                <a:cs typeface="Tahoma" panose="020B0604030504040204" pitchFamily="34" charset="0"/>
              </a:rPr>
              <a:t>Name of variable we want on the x-axis</a:t>
            </a:r>
          </a:p>
        </p:txBody>
      </p:sp>
      <p:sp>
        <p:nvSpPr>
          <p:cNvPr id="19" name="TextBox 18"/>
          <p:cNvSpPr txBox="1"/>
          <p:nvPr/>
        </p:nvSpPr>
        <p:spPr>
          <a:xfrm>
            <a:off x="5590313" y="3074900"/>
            <a:ext cx="3352800" cy="1938992"/>
          </a:xfrm>
          <a:prstGeom prst="rect">
            <a:avLst/>
          </a:prstGeom>
          <a:noFill/>
        </p:spPr>
        <p:txBody>
          <a:bodyPr wrap="square" rtlCol="0">
            <a:spAutoFit/>
          </a:bodyPr>
          <a:lstStyle/>
          <a:p>
            <a:r>
              <a:rPr lang="en-GB" sz="3000" dirty="0">
                <a:latin typeface="Tahoma" panose="020B0604030504040204" pitchFamily="34" charset="0"/>
                <a:ea typeface="Tahoma" panose="020B0604030504040204" pitchFamily="34" charset="0"/>
                <a:cs typeface="Tahoma" panose="020B0604030504040204" pitchFamily="34" charset="0"/>
              </a:rPr>
              <a:t>Name of our </a:t>
            </a:r>
            <a:r>
              <a:rPr lang="en-GB" sz="3000" dirty="0" err="1">
                <a:latin typeface="Tahoma" panose="020B0604030504040204" pitchFamily="34" charset="0"/>
                <a:ea typeface="Tahoma" panose="020B0604030504040204" pitchFamily="34" charset="0"/>
                <a:cs typeface="Tahoma" panose="020B0604030504040204" pitchFamily="34" charset="0"/>
              </a:rPr>
              <a:t>dataframe</a:t>
            </a:r>
            <a:r>
              <a:rPr lang="en-GB" sz="3000" dirty="0">
                <a:latin typeface="Tahoma" panose="020B0604030504040204" pitchFamily="34" charset="0"/>
                <a:ea typeface="Tahoma" panose="020B0604030504040204" pitchFamily="34" charset="0"/>
                <a:cs typeface="Tahoma" panose="020B0604030504040204" pitchFamily="34" charset="0"/>
              </a:rPr>
              <a:t> fed to the “data=“ command</a:t>
            </a:r>
          </a:p>
        </p:txBody>
      </p:sp>
      <p:sp>
        <p:nvSpPr>
          <p:cNvPr id="13"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14"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6" name="Text Box 1"/>
          <p:cNvSpPr txBox="1">
            <a:spLocks noChangeArrowheads="1"/>
          </p:cNvSpPr>
          <p:nvPr/>
        </p:nvSpPr>
        <p:spPr bwMode="auto">
          <a:xfrm>
            <a:off x="1297454" y="47208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Other Types of Graphs: Scatterplot</a:t>
            </a:r>
            <a:endParaRPr lang="en-US" sz="6599" dirty="0">
              <a:latin typeface="Calibri Light" panose="020F0302020204030204" pitchFamily="34" charset="0"/>
            </a:endParaRPr>
          </a:p>
        </p:txBody>
      </p:sp>
    </p:spTree>
    <p:extLst>
      <p:ext uri="{BB962C8B-B14F-4D97-AF65-F5344CB8AC3E}">
        <p14:creationId xmlns:p14="http://schemas.microsoft.com/office/powerpoint/2010/main" val="239974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4280" y="496684"/>
            <a:ext cx="16472719" cy="3662363"/>
          </a:xfrm>
        </p:spPr>
        <p:txBody>
          <a:bodyPr/>
          <a:lstStyle/>
          <a:p>
            <a:pPr marL="625475" indent="-625475">
              <a:buFont typeface="Wingdings" panose="05000000000000000000" pitchFamily="2" charset="2"/>
              <a:buChar char="q"/>
            </a:pPr>
            <a:r>
              <a:rPr lang="en-GB" sz="4200" dirty="0" err="1">
                <a:latin typeface="Tahoma" panose="020B0604030504040204" pitchFamily="34" charset="0"/>
                <a:ea typeface="Tahoma" panose="020B0604030504040204" pitchFamily="34" charset="0"/>
                <a:cs typeface="Tahoma" panose="020B0604030504040204" pitchFamily="34" charset="0"/>
              </a:rPr>
              <a:t>Seaborn</a:t>
            </a:r>
            <a:r>
              <a:rPr lang="en-GB" sz="4200" dirty="0">
                <a:latin typeface="Tahoma" panose="020B0604030504040204" pitchFamily="34" charset="0"/>
                <a:ea typeface="Tahoma" panose="020B0604030504040204" pitchFamily="34" charset="0"/>
                <a:cs typeface="Tahoma" panose="020B0604030504040204" pitchFamily="34" charset="0"/>
              </a:rPr>
              <a:t> doesn't have a dedicated scatter plot </a:t>
            </a:r>
            <a:r>
              <a:rPr lang="en-GB" sz="4200" dirty="0" smtClean="0">
                <a:latin typeface="Tahoma" panose="020B0604030504040204" pitchFamily="34" charset="0"/>
                <a:ea typeface="Tahoma" panose="020B0604030504040204" pitchFamily="34" charset="0"/>
                <a:cs typeface="Tahoma" panose="020B0604030504040204" pitchFamily="34" charset="0"/>
              </a:rPr>
              <a:t>function.</a:t>
            </a:r>
          </a:p>
          <a:p>
            <a:pPr marL="625475" indent="-625475">
              <a:buFont typeface="Wingdings" panose="05000000000000000000" pitchFamily="2" charset="2"/>
              <a:buChar char="q"/>
            </a:pPr>
            <a:r>
              <a:rPr lang="en-GB" sz="4200" dirty="0" smtClean="0">
                <a:latin typeface="Tahoma" panose="020B0604030504040204" pitchFamily="34" charset="0"/>
                <a:ea typeface="Tahoma" panose="020B0604030504040204" pitchFamily="34" charset="0"/>
                <a:cs typeface="Tahoma" panose="020B0604030504040204" pitchFamily="34" charset="0"/>
              </a:rPr>
              <a:t>We used</a:t>
            </a:r>
            <a:r>
              <a:rPr lang="en-GB" sz="4200" dirty="0">
                <a:latin typeface="Tahoma" panose="020B0604030504040204" pitchFamily="34" charset="0"/>
                <a:ea typeface="Tahoma" panose="020B0604030504040204" pitchFamily="34" charset="0"/>
                <a:cs typeface="Tahoma" panose="020B0604030504040204" pitchFamily="34" charset="0"/>
              </a:rPr>
              <a:t> </a:t>
            </a:r>
            <a:r>
              <a:rPr lang="en-GB" sz="4200" dirty="0" err="1">
                <a:latin typeface="Tahoma" panose="020B0604030504040204" pitchFamily="34" charset="0"/>
                <a:ea typeface="Tahoma" panose="020B0604030504040204" pitchFamily="34" charset="0"/>
                <a:cs typeface="Tahoma" panose="020B0604030504040204" pitchFamily="34" charset="0"/>
              </a:rPr>
              <a:t>Seaborn's</a:t>
            </a:r>
            <a:r>
              <a:rPr lang="en-GB" sz="4200" dirty="0">
                <a:latin typeface="Tahoma" panose="020B0604030504040204" pitchFamily="34" charset="0"/>
                <a:ea typeface="Tahoma" panose="020B0604030504040204" pitchFamily="34" charset="0"/>
                <a:cs typeface="Tahoma" panose="020B0604030504040204" pitchFamily="34" charset="0"/>
              </a:rPr>
              <a:t> function for fitting and plotting a </a:t>
            </a:r>
            <a:r>
              <a:rPr lang="en-GB" sz="4200" dirty="0" smtClean="0">
                <a:latin typeface="Tahoma" panose="020B0604030504040204" pitchFamily="34" charset="0"/>
                <a:ea typeface="Tahoma" panose="020B0604030504040204" pitchFamily="34" charset="0"/>
                <a:cs typeface="Tahoma" panose="020B0604030504040204" pitchFamily="34" charset="0"/>
              </a:rPr>
              <a:t>regression line; hence </a:t>
            </a:r>
            <a:r>
              <a:rPr lang="en-GB" sz="4200" dirty="0" err="1" smtClean="0">
                <a:latin typeface="Tahoma" panose="020B0604030504040204" pitchFamily="34" charset="0"/>
                <a:ea typeface="Tahoma" panose="020B0604030504040204" pitchFamily="34" charset="0"/>
                <a:cs typeface="Tahoma" panose="020B0604030504040204" pitchFamily="34" charset="0"/>
              </a:rPr>
              <a:t>lmplot</a:t>
            </a:r>
            <a:r>
              <a:rPr lang="en-GB" sz="4200" dirty="0" smtClean="0">
                <a:latin typeface="Tahoma" panose="020B0604030504040204" pitchFamily="34" charset="0"/>
                <a:ea typeface="Tahoma" panose="020B0604030504040204" pitchFamily="34" charset="0"/>
                <a:cs typeface="Tahoma" panose="020B0604030504040204" pitchFamily="34" charset="0"/>
              </a:rPr>
              <a:t>() </a:t>
            </a:r>
          </a:p>
          <a:p>
            <a:pPr marL="625475" indent="-625475">
              <a:buFont typeface="Wingdings" panose="05000000000000000000" pitchFamily="2" charset="2"/>
              <a:buChar char="q"/>
            </a:pPr>
            <a:r>
              <a:rPr lang="en-GB" sz="4200" dirty="0" smtClean="0">
                <a:latin typeface="Tahoma" panose="020B0604030504040204" pitchFamily="34" charset="0"/>
                <a:ea typeface="Tahoma" panose="020B0604030504040204" pitchFamily="34" charset="0"/>
                <a:cs typeface="Tahoma" panose="020B0604030504040204" pitchFamily="34" charset="0"/>
              </a:rPr>
              <a:t>However, </a:t>
            </a:r>
            <a:r>
              <a:rPr lang="en-GB" sz="4200" dirty="0" err="1" smtClean="0">
                <a:latin typeface="Tahoma" panose="020B0604030504040204" pitchFamily="34" charset="0"/>
                <a:ea typeface="Tahoma" panose="020B0604030504040204" pitchFamily="34" charset="0"/>
                <a:cs typeface="Tahoma" panose="020B0604030504040204" pitchFamily="34" charset="0"/>
              </a:rPr>
              <a:t>Seaborn</a:t>
            </a:r>
            <a:r>
              <a:rPr lang="en-GB" sz="4200" dirty="0" smtClean="0">
                <a:latin typeface="Tahoma" panose="020B0604030504040204" pitchFamily="34" charset="0"/>
                <a:ea typeface="Tahoma" panose="020B0604030504040204" pitchFamily="34" charset="0"/>
                <a:cs typeface="Tahoma" panose="020B0604030504040204" pitchFamily="34" charset="0"/>
              </a:rPr>
              <a:t> makes it easy to alter plots.</a:t>
            </a:r>
          </a:p>
          <a:p>
            <a:pPr marL="625475" indent="-625475">
              <a:buFont typeface="Wingdings" panose="05000000000000000000" pitchFamily="2" charset="2"/>
              <a:buChar char="q"/>
            </a:pPr>
            <a:r>
              <a:rPr lang="en-GB" sz="4200" dirty="0" smtClean="0">
                <a:latin typeface="Tahoma" panose="020B0604030504040204" pitchFamily="34" charset="0"/>
                <a:ea typeface="Tahoma" panose="020B0604030504040204" pitchFamily="34" charset="0"/>
                <a:cs typeface="Tahoma" panose="020B0604030504040204" pitchFamily="34" charset="0"/>
              </a:rPr>
              <a:t>To remove the regression line, we use the </a:t>
            </a:r>
            <a:r>
              <a:rPr lang="en-GB" sz="4200" dirty="0" err="1" smtClean="0">
                <a:latin typeface="Tahoma" panose="020B0604030504040204" pitchFamily="34" charset="0"/>
                <a:ea typeface="Tahoma" panose="020B0604030504040204" pitchFamily="34" charset="0"/>
                <a:cs typeface="Tahoma" panose="020B0604030504040204" pitchFamily="34" charset="0"/>
              </a:rPr>
              <a:t>fit_reg</a:t>
            </a:r>
            <a:r>
              <a:rPr lang="en-GB" sz="4200" dirty="0" smtClean="0">
                <a:latin typeface="Tahoma" panose="020B0604030504040204" pitchFamily="34" charset="0"/>
                <a:ea typeface="Tahoma" panose="020B0604030504040204" pitchFamily="34" charset="0"/>
                <a:cs typeface="Tahoma" panose="020B0604030504040204" pitchFamily="34" charset="0"/>
              </a:rPr>
              <a:t>=False command</a:t>
            </a:r>
          </a:p>
        </p:txBody>
      </p:sp>
      <p:pic>
        <p:nvPicPr>
          <p:cNvPr id="4" name="Picture 3"/>
          <p:cNvPicPr>
            <a:picLocks noChangeAspect="1"/>
          </p:cNvPicPr>
          <p:nvPr/>
        </p:nvPicPr>
        <p:blipFill>
          <a:blip r:embed="rId2"/>
          <a:stretch>
            <a:fillRect/>
          </a:stretch>
        </p:blipFill>
        <p:spPr>
          <a:xfrm>
            <a:off x="10486103" y="4442132"/>
            <a:ext cx="6288113" cy="5213222"/>
          </a:xfrm>
          <a:prstGeom prst="rect">
            <a:avLst/>
          </a:prstGeom>
        </p:spPr>
      </p:pic>
      <p:pic>
        <p:nvPicPr>
          <p:cNvPr id="5" name="Picture 4"/>
          <p:cNvPicPr>
            <a:picLocks noChangeAspect="1"/>
          </p:cNvPicPr>
          <p:nvPr/>
        </p:nvPicPr>
        <p:blipFill>
          <a:blip r:embed="rId3"/>
          <a:stretch>
            <a:fillRect/>
          </a:stretch>
        </p:blipFill>
        <p:spPr>
          <a:xfrm>
            <a:off x="773369" y="5879768"/>
            <a:ext cx="9544050" cy="385763"/>
          </a:xfrm>
          <a:prstGeom prst="rect">
            <a:avLst/>
          </a:prstGeom>
        </p:spPr>
      </p:pic>
      <p:sp>
        <p:nvSpPr>
          <p:cNvPr id="6"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41570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943101"/>
            <a:ext cx="16116300" cy="1676400"/>
          </a:xfrm>
        </p:spPr>
        <p:txBody>
          <a:bodyPr/>
          <a:lstStyle/>
          <a:p>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Another useful function in </a:t>
            </a:r>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Seaborn</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is the hue function, which enables us to use a variable to colour code our data points.</a:t>
            </a: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109357" y="5492621"/>
            <a:ext cx="8334639" cy="1188399"/>
          </a:xfrm>
          <a:prstGeom prst="rect">
            <a:avLst/>
          </a:prstGeom>
        </p:spPr>
      </p:pic>
      <p:pic>
        <p:nvPicPr>
          <p:cNvPr id="5" name="Picture 4"/>
          <p:cNvPicPr>
            <a:picLocks noChangeAspect="1"/>
          </p:cNvPicPr>
          <p:nvPr/>
        </p:nvPicPr>
        <p:blipFill>
          <a:blip r:embed="rId3"/>
          <a:stretch>
            <a:fillRect/>
          </a:stretch>
        </p:blipFill>
        <p:spPr>
          <a:xfrm>
            <a:off x="9443996" y="4376199"/>
            <a:ext cx="7243983" cy="5421876"/>
          </a:xfrm>
          <a:prstGeom prst="rect">
            <a:avLst/>
          </a:prstGeom>
        </p:spPr>
      </p:pic>
      <p:sp>
        <p:nvSpPr>
          <p:cNvPr id="6" name="object 27"/>
          <p:cNvSpPr/>
          <p:nvPr/>
        </p:nvSpPr>
        <p:spPr>
          <a:xfrm>
            <a:off x="14478000" y="-1383458"/>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0"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The Hue Function</a:t>
            </a:r>
            <a:endParaRPr lang="en-US" sz="6599" dirty="0">
              <a:latin typeface="Calibri Light" panose="020F0302020204030204" pitchFamily="34" charset="0"/>
            </a:endParaRPr>
          </a:p>
        </p:txBody>
      </p:sp>
    </p:spTree>
    <p:extLst>
      <p:ext uri="{BB962C8B-B14F-4D97-AF65-F5344CB8AC3E}">
        <p14:creationId xmlns:p14="http://schemas.microsoft.com/office/powerpoint/2010/main" val="290986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4134" y="3248793"/>
            <a:ext cx="4456575" cy="644781"/>
          </a:xfrm>
          <a:prstGeom prst="rect">
            <a:avLst/>
          </a:prstGeom>
        </p:spPr>
      </p:pic>
      <p:pic>
        <p:nvPicPr>
          <p:cNvPr id="6" name="Picture 5"/>
          <p:cNvPicPr>
            <a:picLocks noChangeAspect="1"/>
          </p:cNvPicPr>
          <p:nvPr/>
        </p:nvPicPr>
        <p:blipFill>
          <a:blip r:embed="rId3"/>
          <a:stretch>
            <a:fillRect/>
          </a:stretch>
        </p:blipFill>
        <p:spPr>
          <a:xfrm>
            <a:off x="6572250" y="2168243"/>
            <a:ext cx="10458450" cy="7100888"/>
          </a:xfrm>
          <a:prstGeom prst="rect">
            <a:avLst/>
          </a:prstGeom>
        </p:spPr>
      </p:pic>
      <p:sp>
        <p:nvSpPr>
          <p:cNvPr id="5"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8"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Boxplot</a:t>
            </a:r>
            <a:endParaRPr lang="en-US" sz="6599" dirty="0">
              <a:latin typeface="Calibri Light" panose="020F0302020204030204" pitchFamily="34" charset="0"/>
            </a:endParaRPr>
          </a:p>
        </p:txBody>
      </p:sp>
    </p:spTree>
    <p:extLst>
      <p:ext uri="{BB962C8B-B14F-4D97-AF65-F5344CB8AC3E}">
        <p14:creationId xmlns:p14="http://schemas.microsoft.com/office/powerpoint/2010/main" val="34037681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7290" y="876300"/>
            <a:ext cx="16367022" cy="2998686"/>
          </a:xfrm>
        </p:spPr>
        <p:txBody>
          <a:bodyPr>
            <a:noAutofit/>
          </a:bodyPr>
          <a:lstStyle/>
          <a:p>
            <a:r>
              <a:rPr lang="en-GB" sz="38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The total, stage, and legendary entries are not combat stats so we should remove them.</a:t>
            </a:r>
          </a:p>
          <a:p>
            <a:r>
              <a:rPr lang="en-GB" sz="38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Pandas makes this easy to do, we just create a new </a:t>
            </a:r>
            <a:r>
              <a:rPr lang="en-GB" sz="38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dataframe</a:t>
            </a:r>
            <a:endParaRPr lang="en-GB" sz="38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r>
              <a:rPr lang="en-GB" sz="38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We just use Pandas’ .drop() function to create a </a:t>
            </a:r>
            <a:r>
              <a:rPr lang="en-GB" sz="38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dataframe</a:t>
            </a:r>
            <a:r>
              <a:rPr lang="en-GB" sz="38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that doesn’t include the variables we don’t want.</a:t>
            </a:r>
            <a:endParaRPr lang="en-GB" sz="38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683619" y="4281562"/>
            <a:ext cx="12750377" cy="785738"/>
          </a:xfrm>
          <a:prstGeom prst="rect">
            <a:avLst/>
          </a:prstGeom>
        </p:spPr>
      </p:pic>
      <p:pic>
        <p:nvPicPr>
          <p:cNvPr id="5" name="Picture 4"/>
          <p:cNvPicPr>
            <a:picLocks noChangeAspect="1"/>
          </p:cNvPicPr>
          <p:nvPr/>
        </p:nvPicPr>
        <p:blipFill>
          <a:blip r:embed="rId3"/>
          <a:stretch>
            <a:fillRect/>
          </a:stretch>
        </p:blipFill>
        <p:spPr>
          <a:xfrm>
            <a:off x="10410938" y="4852019"/>
            <a:ext cx="7083374" cy="5128464"/>
          </a:xfrm>
          <a:prstGeom prst="rect">
            <a:avLst/>
          </a:prstGeom>
        </p:spPr>
      </p:pic>
      <p:sp>
        <p:nvSpPr>
          <p:cNvPr id="6" name="object 27"/>
          <p:cNvSpPr/>
          <p:nvPr/>
        </p:nvSpPr>
        <p:spPr>
          <a:xfrm>
            <a:off x="14478000" y="-12954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3810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20399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2247900"/>
            <a:ext cx="15773400" cy="2648566"/>
          </a:xfrm>
        </p:spPr>
        <p:txBody>
          <a:bodyPr>
            <a:noAutofit/>
          </a:bodyPr>
          <a:lstStyle/>
          <a:p>
            <a:pPr marL="722313" indent="-722313" fontAlgn="base">
              <a:buClr>
                <a:schemeClr val="accent2">
                  <a:lumMod val="50000"/>
                </a:schemeClr>
              </a:buClr>
              <a:buFont typeface="Wingdings" panose="05000000000000000000" pitchFamily="2" charset="2"/>
              <a:buChar char="q"/>
            </a:pPr>
            <a:r>
              <a:rPr lang="en-GB" sz="4200" dirty="0">
                <a:latin typeface="Tahoma" panose="020B0604030504040204" pitchFamily="34" charset="0"/>
                <a:ea typeface="Tahoma" panose="020B0604030504040204" pitchFamily="34" charset="0"/>
                <a:cs typeface="Tahoma" panose="020B0604030504040204" pitchFamily="34" charset="0"/>
              </a:rPr>
              <a:t>Violin plots are useful alternatives to box </a:t>
            </a:r>
            <a:r>
              <a:rPr lang="en-GB" sz="4200" dirty="0" smtClean="0">
                <a:latin typeface="Tahoma" panose="020B0604030504040204" pitchFamily="34" charset="0"/>
                <a:ea typeface="Tahoma" panose="020B0604030504040204" pitchFamily="34" charset="0"/>
                <a:cs typeface="Tahoma" panose="020B0604030504040204" pitchFamily="34" charset="0"/>
              </a:rPr>
              <a:t>plots.</a:t>
            </a:r>
          </a:p>
          <a:p>
            <a:pPr marL="722313" indent="-722313" fontAlgn="base">
              <a:buClr>
                <a:schemeClr val="accent2">
                  <a:lumMod val="50000"/>
                </a:schemeClr>
              </a:buClr>
              <a:buFont typeface="Wingdings" panose="05000000000000000000" pitchFamily="2" charset="2"/>
              <a:buChar char="q"/>
            </a:pPr>
            <a:endParaRPr lang="en-GB" sz="4200" dirty="0" smtClean="0">
              <a:latin typeface="Tahoma" panose="020B0604030504040204" pitchFamily="34" charset="0"/>
              <a:ea typeface="Tahoma" panose="020B0604030504040204" pitchFamily="34" charset="0"/>
              <a:cs typeface="Tahoma" panose="020B0604030504040204" pitchFamily="34" charset="0"/>
            </a:endParaRPr>
          </a:p>
          <a:p>
            <a:pPr marL="722313" indent="-722313" fontAlgn="base">
              <a:buClr>
                <a:schemeClr val="accent2">
                  <a:lumMod val="50000"/>
                </a:schemeClr>
              </a:buClr>
              <a:buFont typeface="Wingdings" panose="05000000000000000000" pitchFamily="2" charset="2"/>
              <a:buChar char="q"/>
            </a:pPr>
            <a:r>
              <a:rPr lang="en-GB" sz="4200" dirty="0" smtClean="0">
                <a:latin typeface="Tahoma" panose="020B0604030504040204" pitchFamily="34" charset="0"/>
                <a:ea typeface="Tahoma" panose="020B0604030504040204" pitchFamily="34" charset="0"/>
                <a:cs typeface="Tahoma" panose="020B0604030504040204" pitchFamily="34" charset="0"/>
              </a:rPr>
              <a:t>They</a:t>
            </a:r>
            <a:r>
              <a:rPr lang="en-GB" sz="4200" dirty="0">
                <a:latin typeface="Tahoma" panose="020B0604030504040204" pitchFamily="34" charset="0"/>
                <a:ea typeface="Tahoma" panose="020B0604030504040204" pitchFamily="34" charset="0"/>
                <a:cs typeface="Tahoma" panose="020B0604030504040204" pitchFamily="34" charset="0"/>
              </a:rPr>
              <a:t> show the distribution </a:t>
            </a:r>
            <a:r>
              <a:rPr lang="en-GB" sz="4200" dirty="0" smtClean="0">
                <a:latin typeface="Tahoma" panose="020B0604030504040204" pitchFamily="34" charset="0"/>
                <a:ea typeface="Tahoma" panose="020B0604030504040204" pitchFamily="34" charset="0"/>
                <a:cs typeface="Tahoma" panose="020B0604030504040204" pitchFamily="34" charset="0"/>
              </a:rPr>
              <a:t>of a variable through </a:t>
            </a:r>
            <a:r>
              <a:rPr lang="en-GB" sz="4200" dirty="0">
                <a:latin typeface="Tahoma" panose="020B0604030504040204" pitchFamily="34" charset="0"/>
                <a:ea typeface="Tahoma" panose="020B0604030504040204" pitchFamily="34" charset="0"/>
                <a:cs typeface="Tahoma" panose="020B0604030504040204" pitchFamily="34" charset="0"/>
              </a:rPr>
              <a:t>the thickness of the </a:t>
            </a:r>
            <a:r>
              <a:rPr lang="en-GB" sz="4200" dirty="0" smtClean="0">
                <a:latin typeface="Tahoma" panose="020B0604030504040204" pitchFamily="34" charset="0"/>
                <a:ea typeface="Tahoma" panose="020B0604030504040204" pitchFamily="34" charset="0"/>
                <a:cs typeface="Tahoma" panose="020B0604030504040204" pitchFamily="34" charset="0"/>
              </a:rPr>
              <a:t>violin.</a:t>
            </a:r>
          </a:p>
          <a:p>
            <a:pPr marL="722313" indent="-722313" fontAlgn="base">
              <a:buClr>
                <a:schemeClr val="accent2">
                  <a:lumMod val="50000"/>
                </a:schemeClr>
              </a:buClr>
              <a:buFont typeface="Wingdings" panose="05000000000000000000" pitchFamily="2" charset="2"/>
              <a:buChar char="q"/>
            </a:pPr>
            <a:endParaRPr lang="en-GB" sz="4200" dirty="0" smtClean="0">
              <a:latin typeface="Tahoma" panose="020B0604030504040204" pitchFamily="34" charset="0"/>
              <a:ea typeface="Tahoma" panose="020B0604030504040204" pitchFamily="34" charset="0"/>
              <a:cs typeface="Tahoma" panose="020B0604030504040204" pitchFamily="34" charset="0"/>
            </a:endParaRPr>
          </a:p>
          <a:p>
            <a:pPr marL="722313" indent="-722313" fontAlgn="base">
              <a:buClr>
                <a:schemeClr val="accent2">
                  <a:lumMod val="50000"/>
                </a:schemeClr>
              </a:buClr>
              <a:buFont typeface="Wingdings" panose="05000000000000000000" pitchFamily="2" charset="2"/>
              <a:buChar char="q"/>
            </a:pPr>
            <a:r>
              <a:rPr lang="en-GB" sz="4200" dirty="0" smtClean="0">
                <a:latin typeface="Tahoma" panose="020B0604030504040204" pitchFamily="34" charset="0"/>
                <a:ea typeface="Tahoma" panose="020B0604030504040204" pitchFamily="34" charset="0"/>
                <a:cs typeface="Tahoma" panose="020B0604030504040204" pitchFamily="34" charset="0"/>
              </a:rPr>
              <a:t>Here, we visualise </a:t>
            </a:r>
            <a:r>
              <a:rPr lang="en-GB" sz="4200" dirty="0">
                <a:latin typeface="Tahoma" panose="020B0604030504040204" pitchFamily="34" charset="0"/>
                <a:ea typeface="Tahoma" panose="020B0604030504040204" pitchFamily="34" charset="0"/>
                <a:cs typeface="Tahoma" panose="020B0604030504040204" pitchFamily="34" charset="0"/>
              </a:rPr>
              <a:t>the distribution of a</a:t>
            </a:r>
            <a:r>
              <a:rPr lang="en-GB" sz="4200" dirty="0" smtClean="0">
                <a:latin typeface="Tahoma" panose="020B0604030504040204" pitchFamily="34" charset="0"/>
                <a:ea typeface="Tahoma" panose="020B0604030504040204" pitchFamily="34" charset="0"/>
                <a:cs typeface="Tahoma" panose="020B0604030504040204" pitchFamily="34" charset="0"/>
              </a:rPr>
              <a:t>ttack </a:t>
            </a:r>
            <a:r>
              <a:rPr lang="en-GB" sz="4200" dirty="0">
                <a:latin typeface="Tahoma" panose="020B0604030504040204" pitchFamily="34" charset="0"/>
                <a:ea typeface="Tahoma" panose="020B0604030504040204" pitchFamily="34" charset="0"/>
                <a:cs typeface="Tahoma" panose="020B0604030504040204" pitchFamily="34" charset="0"/>
              </a:rPr>
              <a:t>by Pokémon's primary type:</a:t>
            </a:r>
          </a:p>
        </p:txBody>
      </p:sp>
      <p:sp>
        <p:nvSpPr>
          <p:cNvPr id="4"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5"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Violin Plot</a:t>
            </a:r>
            <a:endParaRPr lang="en-US" sz="6599" dirty="0">
              <a:latin typeface="Calibri Light" panose="020F0302020204030204" pitchFamily="34" charset="0"/>
            </a:endParaRPr>
          </a:p>
        </p:txBody>
      </p:sp>
    </p:spTree>
    <p:extLst>
      <p:ext uri="{BB962C8B-B14F-4D97-AF65-F5344CB8AC3E}">
        <p14:creationId xmlns:p14="http://schemas.microsoft.com/office/powerpoint/2010/main" val="28906456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7091" y="2171240"/>
            <a:ext cx="10093659" cy="6058431"/>
          </a:xfrm>
          <a:prstGeom prst="rect">
            <a:avLst/>
          </a:prstGeom>
        </p:spPr>
      </p:pic>
      <p:pic>
        <p:nvPicPr>
          <p:cNvPr id="5" name="Picture 4"/>
          <p:cNvPicPr>
            <a:picLocks noChangeAspect="1"/>
          </p:cNvPicPr>
          <p:nvPr/>
        </p:nvPicPr>
        <p:blipFill>
          <a:blip r:embed="rId3"/>
          <a:stretch>
            <a:fillRect/>
          </a:stretch>
        </p:blipFill>
        <p:spPr>
          <a:xfrm>
            <a:off x="1325279" y="1260833"/>
            <a:ext cx="8020314" cy="464729"/>
          </a:xfrm>
          <a:prstGeom prst="rect">
            <a:avLst/>
          </a:prstGeom>
        </p:spPr>
      </p:pic>
      <p:sp>
        <p:nvSpPr>
          <p:cNvPr id="6" name="Rectangle 5"/>
          <p:cNvSpPr/>
          <p:nvPr/>
        </p:nvSpPr>
        <p:spPr>
          <a:xfrm>
            <a:off x="1130741" y="8229671"/>
            <a:ext cx="16429704" cy="1015663"/>
          </a:xfrm>
          <a:prstGeom prst="rect">
            <a:avLst/>
          </a:prstGeom>
        </p:spPr>
        <p:txBody>
          <a:bodyPr wrap="square">
            <a:spAutoFit/>
          </a:bodyPr>
          <a:lstStyle/>
          <a:p>
            <a:pPr marL="514350" indent="-514350">
              <a:buFont typeface="Arial" panose="020B0604020202020204" pitchFamily="34" charset="0"/>
              <a:buChar char="•"/>
            </a:pPr>
            <a:r>
              <a:rPr lang="en-GB" sz="3000" dirty="0">
                <a:latin typeface="Tahoma" panose="020B0604030504040204" pitchFamily="34" charset="0"/>
                <a:ea typeface="Tahoma" panose="020B0604030504040204" pitchFamily="34" charset="0"/>
                <a:cs typeface="Tahoma" panose="020B0604030504040204" pitchFamily="34" charset="0"/>
              </a:rPr>
              <a:t>Dragon types tend to have higher Attack stats than Ghost types, but they also have greater variance. But there is something not right here….</a:t>
            </a:r>
          </a:p>
        </p:txBody>
      </p:sp>
      <p:sp>
        <p:nvSpPr>
          <p:cNvPr id="7" name="Rectangle 6"/>
          <p:cNvSpPr/>
          <p:nvPr/>
        </p:nvSpPr>
        <p:spPr>
          <a:xfrm>
            <a:off x="1130741" y="9297127"/>
            <a:ext cx="16429704" cy="553998"/>
          </a:xfrm>
          <a:prstGeom prst="rect">
            <a:avLst/>
          </a:prstGeom>
        </p:spPr>
        <p:txBody>
          <a:bodyPr wrap="square">
            <a:spAutoFit/>
          </a:bodyPr>
          <a:lstStyle/>
          <a:p>
            <a:pPr marL="514350" indent="-514350">
              <a:buFont typeface="Arial" panose="020B0604020202020204" pitchFamily="34" charset="0"/>
              <a:buChar char="•"/>
            </a:pPr>
            <a:r>
              <a:rPr lang="en-GB" sz="3000" dirty="0">
                <a:latin typeface="Tahoma" panose="020B0604030504040204" pitchFamily="34" charset="0"/>
                <a:ea typeface="Tahoma" panose="020B0604030504040204" pitchFamily="34" charset="0"/>
                <a:cs typeface="Tahoma" panose="020B0604030504040204" pitchFamily="34" charset="0"/>
              </a:rPr>
              <a:t>The colours!</a:t>
            </a:r>
          </a:p>
        </p:txBody>
      </p:sp>
      <p:sp>
        <p:nvSpPr>
          <p:cNvPr id="8"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9"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374594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5246" y="2112162"/>
            <a:ext cx="15773400" cy="6527007"/>
          </a:xfrm>
        </p:spPr>
        <p:txBody>
          <a:bodyPr/>
          <a:lstStyle/>
          <a:p>
            <a:r>
              <a:rPr lang="en-GB" sz="4200" dirty="0" err="1"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Seaborn</a:t>
            </a:r>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allows us to easily set custom colour palettes by providing it with an ordered list of colour hex values.</a:t>
            </a:r>
          </a:p>
          <a:p>
            <a:r>
              <a:rPr lang="en-GB" sz="4200" dirty="0" smtClean="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We first create our colours list.</a:t>
            </a:r>
            <a:endParaRPr lang="en-GB" sz="42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8686800" y="4242513"/>
            <a:ext cx="7741579" cy="6042598"/>
          </a:xfrm>
          <a:prstGeom prst="rect">
            <a:avLst/>
          </a:prstGeom>
        </p:spPr>
      </p:pic>
      <p:sp>
        <p:nvSpPr>
          <p:cNvPr id="6"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8"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err="1" smtClean="0">
                <a:solidFill>
                  <a:srgbClr val="680E42"/>
                </a:solidFill>
                <a:latin typeface="Tahoma"/>
                <a:cs typeface="Tahoma"/>
              </a:rPr>
              <a:t>Seaborn’s</a:t>
            </a:r>
            <a:r>
              <a:rPr lang="en-US" sz="6600" spc="-76" dirty="0" smtClean="0">
                <a:solidFill>
                  <a:srgbClr val="680E42"/>
                </a:solidFill>
                <a:latin typeface="Tahoma"/>
                <a:cs typeface="Tahoma"/>
              </a:rPr>
              <a:t> </a:t>
            </a:r>
            <a:r>
              <a:rPr lang="en-US" sz="6600" spc="-76" dirty="0" err="1" smtClean="0">
                <a:solidFill>
                  <a:srgbClr val="680E42"/>
                </a:solidFill>
                <a:latin typeface="Tahoma"/>
                <a:cs typeface="Tahoma"/>
              </a:rPr>
              <a:t>Colour</a:t>
            </a:r>
            <a:r>
              <a:rPr lang="en-US" sz="6600" spc="-76" dirty="0" smtClean="0">
                <a:solidFill>
                  <a:srgbClr val="680E42"/>
                </a:solidFill>
                <a:latin typeface="Tahoma"/>
                <a:cs typeface="Tahoma"/>
              </a:rPr>
              <a:t> Palettes</a:t>
            </a:r>
            <a:endParaRPr lang="en-US" sz="6599" dirty="0">
              <a:latin typeface="Calibri Light" panose="020F0302020204030204" pitchFamily="34" charset="0"/>
            </a:endParaRPr>
          </a:p>
        </p:txBody>
      </p:sp>
    </p:spTree>
    <p:extLst>
      <p:ext uri="{BB962C8B-B14F-4D97-AF65-F5344CB8AC3E}">
        <p14:creationId xmlns:p14="http://schemas.microsoft.com/office/powerpoint/2010/main" val="8768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101366"/>
            <a:ext cx="15773400" cy="889665"/>
          </a:xfrm>
        </p:spPr>
        <p:txBody>
          <a:bodyPr/>
          <a:lstStyle/>
          <a:p>
            <a:r>
              <a:rPr lang="en-GB" sz="4200" dirty="0" smtClean="0">
                <a:latin typeface="Tahoma" panose="020B0604030504040204" pitchFamily="34" charset="0"/>
                <a:ea typeface="Tahoma" panose="020B0604030504040204" pitchFamily="34" charset="0"/>
                <a:cs typeface="Tahoma" panose="020B0604030504040204" pitchFamily="34" charset="0"/>
              </a:rPr>
              <a:t>Then we just use the palette= function and feed in our colours list.</a:t>
            </a:r>
            <a:endParaRPr lang="en-GB" sz="4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846650" y="2545019"/>
            <a:ext cx="8611746" cy="832362"/>
          </a:xfrm>
          <a:prstGeom prst="rect">
            <a:avLst/>
          </a:prstGeom>
        </p:spPr>
      </p:pic>
      <p:pic>
        <p:nvPicPr>
          <p:cNvPr id="6" name="Picture 5"/>
          <p:cNvPicPr>
            <a:picLocks noChangeAspect="1"/>
          </p:cNvPicPr>
          <p:nvPr/>
        </p:nvPicPr>
        <p:blipFill>
          <a:blip r:embed="rId3"/>
          <a:stretch>
            <a:fillRect/>
          </a:stretch>
        </p:blipFill>
        <p:spPr>
          <a:xfrm>
            <a:off x="3934364" y="3377381"/>
            <a:ext cx="10784529" cy="6319521"/>
          </a:xfrm>
          <a:prstGeom prst="rect">
            <a:avLst/>
          </a:prstGeom>
        </p:spPr>
      </p:pic>
      <p:sp>
        <p:nvSpPr>
          <p:cNvPr id="7"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8"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3044647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1996656"/>
            <a:ext cx="15773400" cy="1732284"/>
          </a:xfrm>
        </p:spPr>
        <p:txBody>
          <a:bodyPr/>
          <a:lstStyle/>
          <a:p>
            <a:r>
              <a:rPr lang="en-GB" sz="4200" dirty="0" smtClean="0">
                <a:latin typeface="Tahoma" panose="020B0604030504040204" pitchFamily="34" charset="0"/>
                <a:ea typeface="Tahoma" panose="020B0604030504040204" pitchFamily="34" charset="0"/>
                <a:cs typeface="Tahoma" panose="020B0604030504040204" pitchFamily="34" charset="0"/>
              </a:rPr>
              <a:t>Useful for visualising matrix-like data.</a:t>
            </a:r>
          </a:p>
          <a:p>
            <a:r>
              <a:rPr lang="en-GB" sz="4200" dirty="0" smtClean="0">
                <a:latin typeface="Tahoma" panose="020B0604030504040204" pitchFamily="34" charset="0"/>
                <a:ea typeface="Tahoma" panose="020B0604030504040204" pitchFamily="34" charset="0"/>
                <a:cs typeface="Tahoma" panose="020B0604030504040204" pitchFamily="34" charset="0"/>
              </a:rPr>
              <a:t>Here, we’ll plot the correlation of the </a:t>
            </a:r>
            <a:r>
              <a:rPr lang="en-GB" sz="4200" dirty="0" err="1" smtClean="0">
                <a:latin typeface="Tahoma" panose="020B0604030504040204" pitchFamily="34" charset="0"/>
                <a:ea typeface="Tahoma" panose="020B0604030504040204" pitchFamily="34" charset="0"/>
                <a:cs typeface="Tahoma" panose="020B0604030504040204" pitchFamily="34" charset="0"/>
              </a:rPr>
              <a:t>stats_df</a:t>
            </a:r>
            <a:r>
              <a:rPr lang="en-GB" sz="4200" dirty="0" smtClean="0">
                <a:latin typeface="Tahoma" panose="020B0604030504040204" pitchFamily="34" charset="0"/>
                <a:ea typeface="Tahoma" panose="020B0604030504040204" pitchFamily="34" charset="0"/>
                <a:cs typeface="Tahoma" panose="020B0604030504040204" pitchFamily="34" charset="0"/>
              </a:rPr>
              <a:t> variables</a:t>
            </a:r>
            <a:endParaRPr lang="en-GB" sz="4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733850" y="5570678"/>
            <a:ext cx="4517868" cy="896676"/>
          </a:xfrm>
          <a:prstGeom prst="rect">
            <a:avLst/>
          </a:prstGeom>
        </p:spPr>
      </p:pic>
      <p:pic>
        <p:nvPicPr>
          <p:cNvPr id="5" name="Picture 4"/>
          <p:cNvPicPr>
            <a:picLocks noChangeAspect="1"/>
          </p:cNvPicPr>
          <p:nvPr/>
        </p:nvPicPr>
        <p:blipFill>
          <a:blip r:embed="rId3"/>
          <a:stretch>
            <a:fillRect/>
          </a:stretch>
        </p:blipFill>
        <p:spPr>
          <a:xfrm>
            <a:off x="9144000" y="4576612"/>
            <a:ext cx="7115175" cy="5300663"/>
          </a:xfrm>
          <a:prstGeom prst="rect">
            <a:avLst/>
          </a:prstGeom>
        </p:spPr>
      </p:pic>
      <p:sp>
        <p:nvSpPr>
          <p:cNvPr id="6"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7"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9"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err="1" smtClean="0">
                <a:solidFill>
                  <a:srgbClr val="680E42"/>
                </a:solidFill>
                <a:latin typeface="Tahoma"/>
                <a:cs typeface="Tahoma"/>
              </a:rPr>
              <a:t>Heatmaps</a:t>
            </a:r>
            <a:endParaRPr lang="en-US" sz="6599" dirty="0">
              <a:latin typeface="Calibri Light" panose="020F0302020204030204" pitchFamily="34" charset="0"/>
            </a:endParaRPr>
          </a:p>
        </p:txBody>
      </p:sp>
    </p:spTree>
    <p:extLst>
      <p:ext uri="{BB962C8B-B14F-4D97-AF65-F5344CB8AC3E}">
        <p14:creationId xmlns:p14="http://schemas.microsoft.com/office/powerpoint/2010/main" val="20753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990600"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What is EDA?</a:t>
            </a:r>
            <a:endParaRPr lang="en-US" sz="6599" dirty="0">
              <a:latin typeface="Calibri Light" panose="020F0302020204030204" pitchFamily="34" charset="0"/>
            </a:endParaRPr>
          </a:p>
        </p:txBody>
      </p:sp>
      <p:sp>
        <p:nvSpPr>
          <p:cNvPr id="4098" name="Text Box 2"/>
          <p:cNvSpPr txBox="1">
            <a:spLocks noChangeArrowheads="1"/>
          </p:cNvSpPr>
          <p:nvPr/>
        </p:nvSpPr>
        <p:spPr bwMode="auto">
          <a:xfrm>
            <a:off x="1066800" y="1889298"/>
            <a:ext cx="16535400" cy="7626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analysis of datasets based on various numerical methods and graphical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tools.</a:t>
            </a:r>
          </a:p>
          <a:p>
            <a:pPr marL="890588" indent="-890588" algn="just">
              <a:lnSpc>
                <a:spcPct val="90000"/>
              </a:lnSpc>
              <a:spcBef>
                <a:spcPts val="1519"/>
              </a:spcBef>
              <a:buClr>
                <a:schemeClr val="accent2">
                  <a:lumMod val="50000"/>
                </a:schemeClr>
              </a:buClr>
              <a:buFont typeface="Wingdings" panose="05000000000000000000" pitchFamily="2" charset="2"/>
              <a:buChar char="q"/>
            </a:pPr>
            <a:endPar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Exploring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 for patterns, trends, underlying structure, deviations from the trend, anomalies and strange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structures.</a:t>
            </a:r>
          </a:p>
          <a:p>
            <a:pPr marL="890588" indent="-890588" algn="just">
              <a:lnSpc>
                <a:spcPct val="90000"/>
              </a:lnSpc>
              <a:spcBef>
                <a:spcPts val="1519"/>
              </a:spcBef>
              <a:buClr>
                <a:schemeClr val="accent2">
                  <a:lumMod val="50000"/>
                </a:schemeClr>
              </a:buClr>
              <a:buFont typeface="Wingdings" panose="05000000000000000000" pitchFamily="2" charset="2"/>
              <a:buChar char="q"/>
            </a:pPr>
            <a:endPar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It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facilitates discovering unexpected as well as conforming the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expected.</a:t>
            </a:r>
          </a:p>
          <a:p>
            <a:pPr marL="890588" indent="-890588" algn="just">
              <a:lnSpc>
                <a:spcPct val="90000"/>
              </a:lnSpc>
              <a:spcBef>
                <a:spcPts val="1519"/>
              </a:spcBef>
              <a:buClr>
                <a:schemeClr val="accent2">
                  <a:lumMod val="50000"/>
                </a:schemeClr>
              </a:buClr>
              <a:buFont typeface="Wingdings" panose="05000000000000000000" pitchFamily="2" charset="2"/>
              <a:buChar char="q"/>
            </a:pPr>
            <a:endPar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90588" indent="-890588"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Another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definition: An approach/philosophy for data analysis that employs a variety of techniques (mostly graphical).</a:t>
            </a:r>
          </a:p>
        </p:txBody>
      </p:sp>
      <p:sp>
        <p:nvSpPr>
          <p:cNvPr id="4099"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69118F04-0B10-4BEE-9CA4-CAC1A65A854D}" type="slidenum">
              <a:rPr lang="en-US">
                <a:solidFill>
                  <a:srgbClr val="898989"/>
                </a:solidFill>
              </a:rPr>
              <a:pPr algn="r" eaLnBrk="1" hangingPunct="1">
                <a:buClrTx/>
                <a:buFontTx/>
                <a:buNone/>
              </a:pPr>
              <a:t>4</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289704082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36616" y="2837968"/>
            <a:ext cx="8783015" cy="7045715"/>
          </a:xfrm>
          <a:prstGeom prst="rect">
            <a:avLst/>
          </a:prstGeom>
        </p:spPr>
      </p:pic>
      <p:sp>
        <p:nvSpPr>
          <p:cNvPr id="5" name="Content Placeholder 2"/>
          <p:cNvSpPr>
            <a:spLocks noGrp="1"/>
          </p:cNvSpPr>
          <p:nvPr>
            <p:ph idx="1"/>
          </p:nvPr>
        </p:nvSpPr>
        <p:spPr>
          <a:xfrm>
            <a:off x="1257300" y="2129984"/>
            <a:ext cx="15773400" cy="812097"/>
          </a:xfrm>
        </p:spPr>
        <p:txBody>
          <a:bodyPr/>
          <a:lstStyle/>
          <a:p>
            <a:r>
              <a:rPr lang="en-GB" sz="4200" dirty="0" smtClean="0">
                <a:latin typeface="Tahoma" panose="020B0604030504040204" pitchFamily="34" charset="0"/>
                <a:ea typeface="Tahoma" panose="020B0604030504040204" pitchFamily="34" charset="0"/>
                <a:cs typeface="Tahoma" panose="020B0604030504040204" pitchFamily="34" charset="0"/>
              </a:rPr>
              <a:t>Visualises the distributions </a:t>
            </a:r>
            <a:r>
              <a:rPr lang="en-GB" sz="4200" dirty="0">
                <a:latin typeface="Tahoma" panose="020B0604030504040204" pitchFamily="34" charset="0"/>
                <a:ea typeface="Tahoma" panose="020B0604030504040204" pitchFamily="34" charset="0"/>
                <a:cs typeface="Tahoma" panose="020B0604030504040204" pitchFamily="34" charset="0"/>
              </a:rPr>
              <a:t>of categorical variables</a:t>
            </a:r>
            <a:r>
              <a:rPr lang="en-GB" sz="4200" dirty="0" smtClean="0">
                <a:latin typeface="Tahoma" panose="020B0604030504040204" pitchFamily="34" charset="0"/>
                <a:ea typeface="Tahoma" panose="020B0604030504040204" pitchFamily="34" charset="0"/>
                <a:cs typeface="Tahoma" panose="020B0604030504040204" pitchFamily="34" charset="0"/>
              </a:rPr>
              <a:t>.</a:t>
            </a:r>
            <a:endParaRPr lang="en-GB" sz="42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p:cNvPicPr>
          <p:nvPr/>
        </p:nvPicPr>
        <p:blipFill>
          <a:blip r:embed="rId3"/>
          <a:stretch>
            <a:fillRect/>
          </a:stretch>
        </p:blipFill>
        <p:spPr>
          <a:xfrm>
            <a:off x="1078484" y="4340686"/>
            <a:ext cx="6547062" cy="1380101"/>
          </a:xfrm>
          <a:prstGeom prst="rect">
            <a:avLst/>
          </a:prstGeom>
        </p:spPr>
      </p:pic>
      <p:sp>
        <p:nvSpPr>
          <p:cNvPr id="8" name="TextBox 7"/>
          <p:cNvSpPr txBox="1"/>
          <p:nvPr/>
        </p:nvSpPr>
        <p:spPr>
          <a:xfrm>
            <a:off x="1388960" y="6360824"/>
            <a:ext cx="5061032" cy="507831"/>
          </a:xfrm>
          <a:prstGeom prst="rect">
            <a:avLst/>
          </a:prstGeom>
          <a:noFill/>
        </p:spPr>
        <p:txBody>
          <a:bodyPr wrap="square" rtlCol="0">
            <a:spAutoFit/>
          </a:bodyPr>
          <a:lstStyle/>
          <a:p>
            <a:r>
              <a:rPr lang="en-GB" sz="2700" dirty="0"/>
              <a:t>Rotates the x-ticks 45 degrees</a:t>
            </a:r>
          </a:p>
        </p:txBody>
      </p:sp>
      <p:cxnSp>
        <p:nvCxnSpPr>
          <p:cNvPr id="9" name="Straight Arrow Connector 8"/>
          <p:cNvCxnSpPr/>
          <p:nvPr/>
        </p:nvCxnSpPr>
        <p:spPr>
          <a:xfrm flipH="1" flipV="1">
            <a:off x="3003632" y="5651819"/>
            <a:ext cx="8681" cy="858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11"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12" name="Text Box 1"/>
          <p:cNvSpPr txBox="1">
            <a:spLocks noChangeArrowheads="1"/>
          </p:cNvSpPr>
          <p:nvPr/>
        </p:nvSpPr>
        <p:spPr bwMode="auto">
          <a:xfrm>
            <a:off x="1257300" y="647700"/>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Bar plot</a:t>
            </a:r>
            <a:endParaRPr lang="en-US" sz="6599" dirty="0">
              <a:latin typeface="Calibri Light" panose="020F0302020204030204" pitchFamily="34" charset="0"/>
            </a:endParaRPr>
          </a:p>
        </p:txBody>
      </p:sp>
    </p:spTree>
    <p:extLst>
      <p:ext uri="{BB962C8B-B14F-4D97-AF65-F5344CB8AC3E}">
        <p14:creationId xmlns:p14="http://schemas.microsoft.com/office/powerpoint/2010/main" val="3936499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7300" y="2171700"/>
            <a:ext cx="15773400" cy="7515998"/>
          </a:xfrm>
        </p:spPr>
        <p:txBody>
          <a:bodyPr/>
          <a:lstStyle/>
          <a:p>
            <a:pPr marL="528638" indent="-528638">
              <a:buClr>
                <a:schemeClr val="accent2">
                  <a:lumMod val="50000"/>
                </a:schemeClr>
              </a:buClr>
              <a:buFont typeface="Wingdings" panose="05000000000000000000" pitchFamily="2" charset="2"/>
              <a:buChar char="q"/>
            </a:pPr>
            <a:r>
              <a:rPr lang="en-GB" sz="42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Exploring your data is a crucial step in data analysis. It involves:</a:t>
            </a:r>
          </a:p>
          <a:p>
            <a:pPr marL="528638" indent="-528638">
              <a:buClr>
                <a:schemeClr val="accent2">
                  <a:lumMod val="50000"/>
                </a:schemeClr>
              </a:buClr>
              <a:buFont typeface="Wingdings" panose="05000000000000000000" pitchFamily="2" charset="2"/>
              <a:buChar char="q"/>
            </a:pPr>
            <a:endParaRPr lang="en-GB" sz="40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1082675" indent="-554038">
              <a:buFont typeface="Wingdings" panose="05000000000000000000" pitchFamily="2" charset="2"/>
              <a:buChar char="Ø"/>
            </a:pPr>
            <a:r>
              <a:rPr lang="en-GB"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Organising the data set</a:t>
            </a:r>
          </a:p>
          <a:p>
            <a:pPr marL="1082675" indent="-554038">
              <a:buFont typeface="Wingdings" panose="05000000000000000000" pitchFamily="2" charset="2"/>
              <a:buChar char="Ø"/>
            </a:pPr>
            <a:r>
              <a:rPr lang="en-GB"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Plotting aspects of the data set</a:t>
            </a:r>
          </a:p>
          <a:p>
            <a:pPr marL="1082675" indent="-554038">
              <a:buFont typeface="Wingdings" panose="05000000000000000000" pitchFamily="2" charset="2"/>
              <a:buChar char="Ø"/>
            </a:pPr>
            <a:r>
              <a:rPr lang="en-GB"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Maybe producing some numerical summaries; central tendency and spread, etc.</a:t>
            </a:r>
          </a:p>
          <a:p>
            <a:pPr marL="0" indent="0">
              <a:buNone/>
            </a:pPr>
            <a:endParaRPr lang="en-GB" dirty="0">
              <a:solidFill>
                <a:schemeClr val="tx1">
                  <a:lumMod val="75000"/>
                  <a:lumOff val="25000"/>
                </a:schemeClr>
              </a:solidFill>
            </a:endParaRPr>
          </a:p>
          <a:p>
            <a:pPr marL="0" indent="0" algn="ctr">
              <a:buNone/>
            </a:pPr>
            <a:r>
              <a:rPr lang="en-GB"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“Exploratory data analysis can never be the whole story, but nothing else can serve as the foundation stone.”</a:t>
            </a:r>
            <a:br>
              <a:rPr lang="en-GB"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GB"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John Tukey.</a:t>
            </a:r>
            <a:endParaRPr lang="en-GB" i="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object 27"/>
          <p:cNvSpPr/>
          <p:nvPr/>
        </p:nvSpPr>
        <p:spPr>
          <a:xfrm>
            <a:off x="14478000" y="-1333500"/>
            <a:ext cx="5850635" cy="5850635"/>
          </a:xfrm>
          <a:prstGeom prst="rect">
            <a:avLst/>
          </a:prstGeom>
          <a:blipFill>
            <a:blip r:embed="rId2" cstate="print"/>
            <a:stretch>
              <a:fillRect/>
            </a:stretch>
          </a:blipFill>
        </p:spPr>
        <p:txBody>
          <a:bodyPr wrap="square" lIns="0" tIns="0" rIns="0" bIns="0" rtlCol="0">
            <a:noAutofit/>
          </a:bodyPr>
          <a:lstStyle/>
          <a:p>
            <a:endParaRPr/>
          </a:p>
        </p:txBody>
      </p:sp>
      <p:sp>
        <p:nvSpPr>
          <p:cNvPr id="5"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2336908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228" y="150670"/>
            <a:ext cx="13368977" cy="101356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2" name="Text Box 2"/>
          <p:cNvSpPr txBox="1">
            <a:spLocks noChangeArrowheads="1"/>
          </p:cNvSpPr>
          <p:nvPr/>
        </p:nvSpPr>
        <p:spPr bwMode="auto">
          <a:xfrm>
            <a:off x="1257136" y="2738751"/>
            <a:ext cx="15771346" cy="652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spcBef>
                <a:spcPts val="1519"/>
              </a:spcBef>
            </a:pPr>
            <a:r>
              <a:rPr lang="en-US" sz="4199"/>
              <a:t> </a:t>
            </a:r>
          </a:p>
        </p:txBody>
      </p:sp>
      <p:sp>
        <p:nvSpPr>
          <p:cNvPr id="5123"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EF46BFA1-A2E7-4880-A8BB-74A66DE1E38C}" type="slidenum">
              <a:rPr lang="en-US">
                <a:solidFill>
                  <a:srgbClr val="898989"/>
                </a:solidFill>
              </a:rPr>
              <a:pPr algn="r" eaLnBrk="1" hangingPunct="1">
                <a:buClrTx/>
                <a:buFontTx/>
                <a:buNone/>
              </a:pPr>
              <a:t>6</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4"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Tree>
    <p:extLst>
      <p:ext uri="{BB962C8B-B14F-4D97-AF65-F5344CB8AC3E}">
        <p14:creationId xmlns:p14="http://schemas.microsoft.com/office/powerpoint/2010/main" val="55207111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990600" y="1943100"/>
            <a:ext cx="15771346" cy="6526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Maximize insight into a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dataset</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Uncover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underlying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structure</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Extract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important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variables</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Detect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outliers and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anomalies</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Test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underlying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assumptions</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Develop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valid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models</a:t>
            </a:r>
          </a:p>
          <a:p>
            <a:pPr marL="817563" indent="-817563">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Determine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optimal factor settings (</a:t>
            </a:r>
            <a:r>
              <a:rPr lang="en-US" sz="4199"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Xs</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6147"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62D59326-A3D9-4495-A860-80249C0F95D4}" type="slidenum">
              <a:rPr lang="en-US">
                <a:solidFill>
                  <a:srgbClr val="898989"/>
                </a:solidFill>
              </a:rPr>
              <a:pPr algn="r" eaLnBrk="1" hangingPunct="1">
                <a:buClrTx/>
                <a:buFontTx/>
                <a:buNone/>
              </a:pPr>
              <a:t>7</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Aim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3608108381"/>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257136" y="1940081"/>
            <a:ext cx="15771346" cy="7245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marL="817563" indent="-817563" algn="just">
              <a:lnSpc>
                <a:spcPct val="90000"/>
              </a:lnSpc>
              <a:spcBef>
                <a:spcPts val="1519"/>
              </a:spcBef>
              <a:buClr>
                <a:schemeClr val="accent2">
                  <a:lumMod val="50000"/>
                </a:schemeClr>
              </a:buClr>
              <a:buFont typeface="Wingdings" panose="05000000000000000000" pitchFamily="2" charset="2"/>
              <a:buChar char="q"/>
            </a:pP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The goal of EDA is to open-mindedly explore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a:t>
            </a:r>
          </a:p>
          <a:p>
            <a:pPr marL="817563" indent="-817563" algn="just">
              <a:lnSpc>
                <a:spcPct val="90000"/>
              </a:lnSpc>
              <a:spcBef>
                <a:spcPts val="1519"/>
              </a:spcBef>
              <a:buClr>
                <a:schemeClr val="accent2">
                  <a:lumMod val="50000"/>
                </a:schemeClr>
              </a:buClr>
              <a:buFont typeface="Wingdings" panose="05000000000000000000" pitchFamily="2" charset="2"/>
              <a:buChar char="q"/>
            </a:pPr>
            <a:endParaRPr lang="en-US" sz="16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17563" indent="-817563" algn="just">
              <a:lnSpc>
                <a:spcPct val="90000"/>
              </a:lnSpc>
              <a:spcBef>
                <a:spcPts val="1519"/>
              </a:spcBef>
              <a:buClr>
                <a:schemeClr val="accent2">
                  <a:lumMod val="50000"/>
                </a:schemeClr>
              </a:buClr>
              <a:buFont typeface="Wingdings" panose="05000000000000000000" pitchFamily="2" charset="2"/>
              <a:buChar char="q"/>
            </a:pPr>
            <a:r>
              <a:rPr lang="en-US" sz="4199"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Tukey</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4199" i="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EDA is detective work… Unless detective finds the clues, judge or jury has nothing to consider. </a:t>
            </a:r>
            <a:endParaRPr lang="en-US" sz="4199"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17563" indent="-817563" algn="just">
              <a:lnSpc>
                <a:spcPct val="90000"/>
              </a:lnSpc>
              <a:spcBef>
                <a:spcPts val="1519"/>
              </a:spcBef>
              <a:buClr>
                <a:schemeClr val="accent2">
                  <a:lumMod val="50000"/>
                </a:schemeClr>
              </a:buClr>
              <a:buFont typeface="Wingdings" panose="05000000000000000000" pitchFamily="2" charset="2"/>
              <a:buChar char="q"/>
            </a:pPr>
            <a:endParaRPr lang="en-US" sz="1200"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17563" indent="-817563"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Here</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judge or jury is a confirmatory data </a:t>
            </a: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analysis</a:t>
            </a:r>
          </a:p>
          <a:p>
            <a:pPr marL="817563" indent="-817563" algn="just">
              <a:lnSpc>
                <a:spcPct val="90000"/>
              </a:lnSpc>
              <a:spcBef>
                <a:spcPts val="1519"/>
              </a:spcBef>
              <a:buClr>
                <a:schemeClr val="accent2">
                  <a:lumMod val="50000"/>
                </a:schemeClr>
              </a:buClr>
              <a:buFont typeface="Wingdings" panose="05000000000000000000" pitchFamily="2" charset="2"/>
              <a:buChar char="q"/>
            </a:pPr>
            <a:endParaRPr lang="en-US" sz="1400"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17563" indent="-817563" algn="just">
              <a:lnSpc>
                <a:spcPct val="90000"/>
              </a:lnSpc>
              <a:spcBef>
                <a:spcPts val="1519"/>
              </a:spcBef>
              <a:buClr>
                <a:schemeClr val="accent2">
                  <a:lumMod val="50000"/>
                </a:schemeClr>
              </a:buClr>
              <a:buFont typeface="Wingdings" panose="05000000000000000000" pitchFamily="2" charset="2"/>
              <a:buChar char="q"/>
            </a:pPr>
            <a:r>
              <a:rPr lang="en-US" sz="4199"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Tukey</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4199" i="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Confirmatory data analysis goes further, assessing the strengths of the </a:t>
            </a:r>
            <a:r>
              <a:rPr lang="en-US" sz="4199"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evidence.</a:t>
            </a:r>
          </a:p>
          <a:p>
            <a:pPr marL="817563" indent="-817563" algn="just">
              <a:lnSpc>
                <a:spcPct val="90000"/>
              </a:lnSpc>
              <a:spcBef>
                <a:spcPts val="1519"/>
              </a:spcBef>
              <a:buClr>
                <a:schemeClr val="accent2">
                  <a:lumMod val="50000"/>
                </a:schemeClr>
              </a:buClr>
              <a:buFont typeface="Wingdings" panose="05000000000000000000" pitchFamily="2" charset="2"/>
              <a:buChar char="q"/>
            </a:pPr>
            <a:endParaRPr lang="en-US" sz="1200" i="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817563" indent="-817563" algn="just">
              <a:lnSpc>
                <a:spcPct val="90000"/>
              </a:lnSpc>
              <a:spcBef>
                <a:spcPts val="1519"/>
              </a:spcBef>
              <a:buClr>
                <a:schemeClr val="accent2">
                  <a:lumMod val="50000"/>
                </a:schemeClr>
              </a:buClr>
              <a:buFont typeface="Wingdings" panose="05000000000000000000" pitchFamily="2" charset="2"/>
              <a:buChar char="q"/>
            </a:pPr>
            <a:r>
              <a:rPr lang="en-US" sz="4199"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With </a:t>
            </a:r>
            <a:r>
              <a:rPr lang="en-US" sz="4199"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EDA, we can examine data and try to understand the meaning of variables. What are the abbreviations stand for.</a:t>
            </a:r>
          </a:p>
        </p:txBody>
      </p:sp>
      <p:sp>
        <p:nvSpPr>
          <p:cNvPr id="7171" name="Text Box 3"/>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05D4E0C9-022A-412C-AE75-7736C5511D1B}" type="slidenum">
              <a:rPr lang="en-US">
                <a:solidFill>
                  <a:srgbClr val="898989"/>
                </a:solidFill>
              </a:rPr>
              <a:pPr algn="r" eaLnBrk="1" hangingPunct="1">
                <a:buClrTx/>
                <a:buFontTx/>
                <a:buNone/>
              </a:pPr>
              <a:t>8</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501803"/>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Aim of EDA</a:t>
            </a:r>
            <a:endParaRPr lang="en-US" sz="6599" dirty="0">
              <a:latin typeface="Calibri Light" panose="020F0302020204030204" pitchFamily="34" charset="0"/>
            </a:endParaRPr>
          </a:p>
        </p:txBody>
      </p:sp>
    </p:spTree>
    <p:extLst>
      <p:ext uri="{BB962C8B-B14F-4D97-AF65-F5344CB8AC3E}">
        <p14:creationId xmlns:p14="http://schemas.microsoft.com/office/powerpoint/2010/main" val="8592720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Group 2"/>
          <p:cNvGraphicFramePr>
            <a:graphicFrameLocks noGrp="1"/>
          </p:cNvGraphicFramePr>
          <p:nvPr>
            <p:extLst>
              <p:ext uri="{D42A27DB-BD31-4B8C-83A1-F6EECF244321}">
                <p14:modId xmlns:p14="http://schemas.microsoft.com/office/powerpoint/2010/main" val="98190123"/>
              </p:ext>
            </p:extLst>
          </p:nvPr>
        </p:nvGraphicFramePr>
        <p:xfrm>
          <a:off x="1254754" y="2705100"/>
          <a:ext cx="15773728" cy="5395211"/>
        </p:xfrm>
        <a:graphic>
          <a:graphicData uri="http://schemas.openxmlformats.org/drawingml/2006/table">
            <a:tbl>
              <a:tblPr/>
              <a:tblGrid>
                <a:gridCol w="7888055"/>
                <a:gridCol w="7885673"/>
              </a:tblGrid>
              <a:tr h="778568">
                <a:tc>
                  <a:txBody>
                    <a:bodyPr/>
                    <a:lstStyle>
                      <a:lvl1pPr>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400">
                          <a:solidFill>
                            <a:srgbClr val="000000"/>
                          </a:solidFill>
                          <a:latin typeface="Calibri" panose="020F0502020204030204" pitchFamily="34" charset="0"/>
                          <a:ea typeface="Noto Sans CJK SC" charset="0"/>
                          <a:cs typeface="Noto Sans CJK SC" charset="0"/>
                        </a:defRPr>
                      </a:lvl1pPr>
                      <a:lvl2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000">
                          <a:solidFill>
                            <a:srgbClr val="000000"/>
                          </a:solidFill>
                          <a:latin typeface="Calibri" panose="020F0502020204030204" pitchFamily="34" charset="0"/>
                          <a:ea typeface="Noto Sans CJK SC" charset="0"/>
                          <a:cs typeface="Noto Sans CJK SC" charset="0"/>
                        </a:defRPr>
                      </a:lvl2pPr>
                      <a:lvl3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4pPr>
                      <a:lvl5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9pPr>
                    </a:lstStyle>
                    <a:p>
                      <a:pPr marL="0" marR="0" lvl="0" indent="0" algn="ctr" defTabSz="449263" rtl="0" eaLnBrk="1" fontAlgn="base" latinLnBrk="0" hangingPunct="1">
                        <a:lnSpc>
                          <a:spcPct val="98000"/>
                        </a:lnSpc>
                        <a:spcBef>
                          <a:spcPts val="13"/>
                        </a:spcBef>
                        <a:spcAft>
                          <a:spcPts val="13"/>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1"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EDA</a:t>
                      </a:r>
                    </a:p>
                  </a:txBody>
                  <a:tcPr marL="134982" marR="134982" marT="68571" marB="68571"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5B9BD5"/>
                    </a:solidFill>
                  </a:tcPr>
                </a:tc>
                <a:tc>
                  <a:txBody>
                    <a:bodyPr/>
                    <a:lstStyle>
                      <a:lvl1pPr>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400">
                          <a:solidFill>
                            <a:srgbClr val="000000"/>
                          </a:solidFill>
                          <a:latin typeface="Calibri" panose="020F0502020204030204" pitchFamily="34" charset="0"/>
                          <a:ea typeface="Noto Sans CJK SC" charset="0"/>
                          <a:cs typeface="Noto Sans CJK SC" charset="0"/>
                        </a:defRPr>
                      </a:lvl1pPr>
                      <a:lvl2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000">
                          <a:solidFill>
                            <a:srgbClr val="000000"/>
                          </a:solidFill>
                          <a:latin typeface="Calibri" panose="020F0502020204030204" pitchFamily="34" charset="0"/>
                          <a:ea typeface="Noto Sans CJK SC" charset="0"/>
                          <a:cs typeface="Noto Sans CJK SC" charset="0"/>
                        </a:defRPr>
                      </a:lvl2pPr>
                      <a:lvl3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4pPr>
                      <a:lvl5pPr>
                        <a:lnSpc>
                          <a:spcPct val="90000"/>
                        </a:lnSpc>
                        <a:spcBef>
                          <a:spcPts val="5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9pPr>
                    </a:lstStyle>
                    <a:p>
                      <a:pPr marL="0" marR="0" lvl="0" indent="0" algn="ctr" defTabSz="449263" rtl="0" eaLnBrk="1" fontAlgn="base" latinLnBrk="0" hangingPunct="1">
                        <a:lnSpc>
                          <a:spcPct val="98000"/>
                        </a:lnSpc>
                        <a:spcBef>
                          <a:spcPts val="13"/>
                        </a:spcBef>
                        <a:spcAft>
                          <a:spcPts val="13"/>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1" i="0" u="none" strike="noStrike" cap="none" normalizeH="0" baseline="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CDA</a:t>
                      </a:r>
                    </a:p>
                  </a:txBody>
                  <a:tcPr marL="134982" marR="134982" marT="68571" marB="68571"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5B9BD5"/>
                    </a:solidFill>
                  </a:tcPr>
                </a:tc>
              </a:tr>
              <a:tr h="4616643">
                <a:tc>
                  <a:txBody>
                    <a:bodyPr/>
                    <a:lstStyle>
                      <a:lvl1pPr marL="285750" indent="-285750">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400">
                          <a:solidFill>
                            <a:srgbClr val="000000"/>
                          </a:solidFill>
                          <a:latin typeface="Calibri" panose="020F0502020204030204" pitchFamily="34" charset="0"/>
                          <a:ea typeface="Noto Sans CJK SC" charset="0"/>
                          <a:cs typeface="Noto Sans CJK SC" charset="0"/>
                        </a:defRPr>
                      </a:lvl1pPr>
                      <a:lvl2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000">
                          <a:solidFill>
                            <a:srgbClr val="000000"/>
                          </a:solidFill>
                          <a:latin typeface="Calibri" panose="020F0502020204030204" pitchFamily="34" charset="0"/>
                          <a:ea typeface="Noto Sans CJK SC" charset="0"/>
                          <a:cs typeface="Noto Sans CJK SC" charset="0"/>
                        </a:defRPr>
                      </a:lvl2pPr>
                      <a:lvl3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4pPr>
                      <a:lvl5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9pPr>
                    </a:lstStyle>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No hypothesis at first</a:t>
                      </a: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endPar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Generate hypothesis</a:t>
                      </a: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endPar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Uses graphical methods (mostly)</a:t>
                      </a:r>
                    </a:p>
                    <a:p>
                      <a:pPr marL="285750" marR="0" lvl="0" indent="-285750" algn="l" defTabSz="449263" rtl="0" eaLnBrk="1" fontAlgn="base" latinLnBrk="0" hangingPunct="1">
                        <a:lnSpc>
                          <a:spcPct val="98000"/>
                        </a:lnSpc>
                        <a:spcBef>
                          <a:spcPts val="13"/>
                        </a:spcBef>
                        <a:spcAft>
                          <a:spcPts val="13"/>
                        </a:spcAft>
                        <a:buClrTx/>
                        <a:buSzPct val="100000"/>
                        <a:buFontTx/>
                        <a:buNone/>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endPar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134982" marR="134982" marT="68571" marB="68571"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D2DEEF"/>
                    </a:solidFill>
                  </a:tcPr>
                </a:tc>
                <a:tc>
                  <a:txBody>
                    <a:bodyPr/>
                    <a:lstStyle>
                      <a:lvl1pPr marL="285750" indent="-285750">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400">
                          <a:solidFill>
                            <a:srgbClr val="000000"/>
                          </a:solidFill>
                          <a:latin typeface="Calibri" panose="020F0502020204030204" pitchFamily="34" charset="0"/>
                          <a:ea typeface="Noto Sans CJK SC" charset="0"/>
                          <a:cs typeface="Noto Sans CJK SC" charset="0"/>
                        </a:defRPr>
                      </a:lvl1pPr>
                      <a:lvl2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2000">
                          <a:solidFill>
                            <a:srgbClr val="000000"/>
                          </a:solidFill>
                          <a:latin typeface="Calibri" panose="020F0502020204030204" pitchFamily="34" charset="0"/>
                          <a:ea typeface="Noto Sans CJK SC" charset="0"/>
                          <a:cs typeface="Noto Sans CJK SC" charset="0"/>
                        </a:defRPr>
                      </a:lvl2pPr>
                      <a:lvl3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4pPr>
                      <a:lvl5pPr>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lnSpc>
                          <a:spcPct val="90000"/>
                        </a:lnSpc>
                        <a:spcBef>
                          <a:spcPts val="5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sz="1600">
                          <a:solidFill>
                            <a:srgbClr val="000000"/>
                          </a:solidFill>
                          <a:latin typeface="Calibri" panose="020F0502020204030204" pitchFamily="34" charset="0"/>
                          <a:ea typeface="Noto Sans CJK SC" charset="0"/>
                          <a:cs typeface="Noto Sans CJK SC" charset="0"/>
                        </a:defRPr>
                      </a:lvl9pPr>
                    </a:lstStyle>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Start with hypothesis</a:t>
                      </a: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endPar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Test the null hypothesis</a:t>
                      </a: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None/>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endPar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449263" rtl="0" eaLnBrk="1" fontAlgn="base" latinLnBrk="0" hangingPunct="1">
                        <a:lnSpc>
                          <a:spcPct val="98000"/>
                        </a:lnSpc>
                        <a:spcBef>
                          <a:spcPts val="13"/>
                        </a:spcBef>
                        <a:spcAft>
                          <a:spcPts val="13"/>
                        </a:spcAft>
                        <a:buClr>
                          <a:srgbClr val="000000"/>
                        </a:buClr>
                        <a:buSzPct val="100000"/>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333038" algn="l"/>
                        </a:tabLst>
                      </a:pPr>
                      <a:r>
                        <a:rPr kumimoji="0" lang="en-US" sz="4200" b="0" i="0" u="none" strike="noStrike" cap="none" normalizeH="0" baseline="0" dirty="0" smtClean="0">
                          <a:ln>
                            <a:noFill/>
                          </a:ln>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Uses statistical models</a:t>
                      </a:r>
                    </a:p>
                  </a:txBody>
                  <a:tcPr marL="134982" marR="134982" marT="68571" marB="68571"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D2DEEF"/>
                    </a:solidFill>
                  </a:tcPr>
                </a:tc>
              </a:tr>
            </a:tbl>
          </a:graphicData>
        </a:graphic>
      </p:graphicFrame>
      <p:sp>
        <p:nvSpPr>
          <p:cNvPr id="8211" name="Text Box 19"/>
          <p:cNvSpPr txBox="1">
            <a:spLocks noChangeArrowheads="1"/>
          </p:cNvSpPr>
          <p:nvPr/>
        </p:nvSpPr>
        <p:spPr bwMode="auto">
          <a:xfrm>
            <a:off x="12914218" y="9533954"/>
            <a:ext cx="4114264" cy="5476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4982" tIns="70191" rIns="134982" bIns="70191"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CJK SC" charset="0"/>
                <a:cs typeface="Noto Sans CJK SC" charset="0"/>
              </a:defRPr>
            </a:lvl9pPr>
          </a:lstStyle>
          <a:p>
            <a:pPr algn="r" eaLnBrk="1" hangingPunct="1">
              <a:buClrTx/>
              <a:buFontTx/>
              <a:buNone/>
            </a:pPr>
            <a:fld id="{EF2E5262-2F78-45D4-BA3A-F63E62E4FB65}" type="slidenum">
              <a:rPr lang="en-US">
                <a:solidFill>
                  <a:srgbClr val="898989"/>
                </a:solidFill>
              </a:rPr>
              <a:pPr algn="r" eaLnBrk="1" hangingPunct="1">
                <a:buClrTx/>
                <a:buFontTx/>
                <a:buNone/>
              </a:pPr>
              <a:t>9</a:t>
            </a:fld>
            <a:endParaRPr lang="en-US">
              <a:solidFill>
                <a:srgbClr val="898989"/>
              </a:solidFill>
            </a:endParaRPr>
          </a:p>
        </p:txBody>
      </p:sp>
      <p:sp>
        <p:nvSpPr>
          <p:cNvPr id="5" name="object 27"/>
          <p:cNvSpPr/>
          <p:nvPr/>
        </p:nvSpPr>
        <p:spPr>
          <a:xfrm>
            <a:off x="14478000" y="-1333500"/>
            <a:ext cx="5850635" cy="5850635"/>
          </a:xfrm>
          <a:prstGeom prst="rect">
            <a:avLst/>
          </a:prstGeom>
          <a:blipFill>
            <a:blip r:embed="rId3" cstate="print"/>
            <a:stretch>
              <a:fillRect/>
            </a:stretch>
          </a:blipFill>
        </p:spPr>
        <p:txBody>
          <a:bodyPr wrap="square" lIns="0" tIns="0" rIns="0" bIns="0" rtlCol="0">
            <a:noAutofit/>
          </a:bodyPr>
          <a:lstStyle/>
          <a:p>
            <a:endParaRPr/>
          </a:p>
        </p:txBody>
      </p:sp>
      <p:sp>
        <p:nvSpPr>
          <p:cNvPr id="6" name="object 26"/>
          <p:cNvSpPr/>
          <p:nvPr/>
        </p:nvSpPr>
        <p:spPr>
          <a:xfrm>
            <a:off x="0" y="0"/>
            <a:ext cx="201168" cy="10287000"/>
          </a:xfrm>
          <a:custGeom>
            <a:avLst/>
            <a:gdLst/>
            <a:ahLst/>
            <a:cxnLst/>
            <a:rect l="l" t="t" r="r" b="b"/>
            <a:pathLst>
              <a:path w="201168" h="10287000">
                <a:moveTo>
                  <a:pt x="0" y="10287000"/>
                </a:moveTo>
                <a:lnTo>
                  <a:pt x="201168" y="10287000"/>
                </a:lnTo>
                <a:lnTo>
                  <a:pt x="201168" y="0"/>
                </a:lnTo>
                <a:lnTo>
                  <a:pt x="0" y="0"/>
                </a:lnTo>
                <a:lnTo>
                  <a:pt x="0" y="10287000"/>
                </a:lnTo>
                <a:close/>
              </a:path>
            </a:pathLst>
          </a:custGeom>
          <a:solidFill>
            <a:srgbClr val="680E42"/>
          </a:solidFill>
        </p:spPr>
        <p:txBody>
          <a:bodyPr wrap="square" lIns="0" tIns="0" rIns="0" bIns="0" rtlCol="0">
            <a:noAutofit/>
          </a:bodyPr>
          <a:lstStyle/>
          <a:p>
            <a:endParaRPr/>
          </a:p>
        </p:txBody>
      </p:sp>
      <p:sp>
        <p:nvSpPr>
          <p:cNvPr id="7" name="Text Box 1"/>
          <p:cNvSpPr txBox="1">
            <a:spLocks noChangeArrowheads="1"/>
          </p:cNvSpPr>
          <p:nvPr/>
        </p:nvSpPr>
        <p:spPr bwMode="auto">
          <a:xfrm>
            <a:off x="990600" y="853086"/>
            <a:ext cx="15771346" cy="1090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5pPr>
            <a:lvl6pPr marL="25146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6pPr>
            <a:lvl7pPr marL="29718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7pPr>
            <a:lvl8pPr marL="34290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8pPr>
            <a:lvl9pPr marL="3886200" indent="-228600" defTabSz="449263" eaLnBrk="0" fontAlgn="base" hangingPunct="0">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Lst>
              <a:defRPr>
                <a:solidFill>
                  <a:srgbClr val="000000"/>
                </a:solidFill>
                <a:latin typeface="Calibri" panose="020F0502020204030204" pitchFamily="34" charset="0"/>
                <a:ea typeface="Noto Sans CJK SC" charset="0"/>
                <a:cs typeface="Noto Sans CJK SC" charset="0"/>
              </a:defRPr>
            </a:lvl9pPr>
          </a:lstStyle>
          <a:p>
            <a:pPr>
              <a:lnSpc>
                <a:spcPct val="90000"/>
              </a:lnSpc>
            </a:pPr>
            <a:r>
              <a:rPr lang="en-US" sz="6600" spc="-76" dirty="0" smtClean="0">
                <a:solidFill>
                  <a:srgbClr val="680E42"/>
                </a:solidFill>
                <a:latin typeface="Tahoma"/>
                <a:cs typeface="Tahoma"/>
              </a:rPr>
              <a:t>Exploratory </a:t>
            </a:r>
            <a:r>
              <a:rPr lang="en-US" sz="6600" spc="-76" dirty="0" err="1" smtClean="0">
                <a:solidFill>
                  <a:srgbClr val="680E42"/>
                </a:solidFill>
                <a:latin typeface="Tahoma"/>
                <a:cs typeface="Tahoma"/>
              </a:rPr>
              <a:t>vs</a:t>
            </a:r>
            <a:r>
              <a:rPr lang="en-US" sz="6600" spc="-76" dirty="0" smtClean="0">
                <a:solidFill>
                  <a:srgbClr val="680E42"/>
                </a:solidFill>
                <a:latin typeface="Tahoma"/>
                <a:cs typeface="Tahoma"/>
              </a:rPr>
              <a:t> Confirmatory </a:t>
            </a:r>
            <a:r>
              <a:rPr lang="en-US" sz="6600" spc="-76" dirty="0">
                <a:solidFill>
                  <a:srgbClr val="680E42"/>
                </a:solidFill>
                <a:latin typeface="Tahoma"/>
                <a:cs typeface="Tahoma"/>
              </a:rPr>
              <a:t>D</a:t>
            </a:r>
            <a:r>
              <a:rPr lang="en-US" sz="6600" spc="-76" dirty="0" smtClean="0">
                <a:solidFill>
                  <a:srgbClr val="680E42"/>
                </a:solidFill>
                <a:latin typeface="Tahoma"/>
                <a:cs typeface="Tahoma"/>
              </a:rPr>
              <a:t>ata </a:t>
            </a:r>
            <a:r>
              <a:rPr lang="en-US" sz="6600" spc="-76" dirty="0">
                <a:solidFill>
                  <a:srgbClr val="680E42"/>
                </a:solidFill>
                <a:latin typeface="Tahoma"/>
                <a:cs typeface="Tahoma"/>
              </a:rPr>
              <a:t>A</a:t>
            </a:r>
            <a:r>
              <a:rPr lang="en-US" sz="6600" spc="-76" dirty="0" smtClean="0">
                <a:solidFill>
                  <a:srgbClr val="680E42"/>
                </a:solidFill>
                <a:latin typeface="Tahoma"/>
                <a:cs typeface="Tahoma"/>
              </a:rPr>
              <a:t>nalysis</a:t>
            </a:r>
            <a:endParaRPr lang="en-US" sz="6599" dirty="0">
              <a:latin typeface="Calibri Light" panose="020F0302020204030204" pitchFamily="34" charset="0"/>
            </a:endParaRPr>
          </a:p>
        </p:txBody>
      </p:sp>
    </p:spTree>
    <p:extLst>
      <p:ext uri="{BB962C8B-B14F-4D97-AF65-F5344CB8AC3E}">
        <p14:creationId xmlns:p14="http://schemas.microsoft.com/office/powerpoint/2010/main" val="837608379"/>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681</TotalTime>
  <Words>1575</Words>
  <Application>Microsoft Office PowerPoint</Application>
  <PresentationFormat>Custom</PresentationFormat>
  <Paragraphs>253</Paragraphs>
  <Slides>40</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ＭＳ Ｐゴシック</vt:lpstr>
      <vt:lpstr>Agency FB</vt:lpstr>
      <vt:lpstr>Arial</vt:lpstr>
      <vt:lpstr>Calibri</vt:lpstr>
      <vt:lpstr>Calibri Light</vt:lpstr>
      <vt:lpstr>Helvetica</vt:lpstr>
      <vt:lpstr>Noto Sans CJK SC</vt:lpstr>
      <vt:lpstr>Tahoma</vt:lpstr>
      <vt:lpstr>Times New Roman</vt:lpstr>
      <vt:lpstr>Wingdings</vt:lpstr>
      <vt:lpstr>Office Theme</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Taiwo Omomule</cp:lastModifiedBy>
  <cp:revision>144</cp:revision>
  <dcterms:modified xsi:type="dcterms:W3CDTF">2024-02-26T14:17:39Z</dcterms:modified>
</cp:coreProperties>
</file>